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8" r:id="rId4"/>
    <p:sldId id="259" r:id="rId5"/>
    <p:sldId id="261" r:id="rId6"/>
    <p:sldId id="282" r:id="rId7"/>
    <p:sldId id="283" r:id="rId8"/>
    <p:sldId id="284" r:id="rId9"/>
    <p:sldId id="285" r:id="rId10"/>
    <p:sldId id="286" r:id="rId11"/>
    <p:sldId id="287" r:id="rId12"/>
  </p:sldIdLst>
  <p:sldSz cx="13004800" cy="9753600"/>
  <p:notesSz cx="6858000" cy="9144000"/>
  <p:defaultTextStyle>
    <a:lvl1pPr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1pPr>
    <a:lvl2pPr indent="3429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2pPr>
    <a:lvl3pPr indent="6858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3pPr>
    <a:lvl4pPr indent="10287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4pPr>
    <a:lvl5pPr indent="13716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5pPr>
    <a:lvl6pPr indent="17145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6pPr>
    <a:lvl7pPr indent="20574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7pPr>
    <a:lvl8pPr indent="24003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8pPr>
    <a:lvl9pPr indent="27432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Col>
    <a:lastRow>
      <a:tcTxStyle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97EB">
              <a:alpha val="10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533FF">
              <a:alpha val="62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A1C9C">
              <a:alpha val="80000"/>
            </a:srgbClr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A1C9C">
              <a:alpha val="80000"/>
            </a:srgbClr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6FBC00">
              <a:alpha val="62000"/>
            </a:srgbClr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rgbClr val="E3266D">
                  <a:alpha val="6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868686"/>
        </a:fontRef>
        <a:srgbClr val="868686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736" y="-37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82322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1003300" y="4881033"/>
            <a:ext cx="11010904" cy="128"/>
          </a:xfrm>
          <a:prstGeom prst="line">
            <a:avLst/>
          </a:prstGeom>
          <a:ln w="12700">
            <a:solidFill>
              <a:srgbClr val="86868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016000" y="1917700"/>
            <a:ext cx="10972800" cy="2794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016000" y="5016500"/>
            <a:ext cx="10972800" cy="127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4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4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4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4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381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4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4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4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4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6134" cy="5715000"/>
          </a:xfrm>
          <a:prstGeom prst="rect">
            <a:avLst/>
          </a:prstGeom>
        </p:spPr>
        <p:txBody>
          <a:bodyPr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6134" cy="5715000"/>
          </a:xfrm>
          <a:prstGeom prst="rect">
            <a:avLst/>
          </a:prstGeom>
        </p:spPr>
        <p:txBody>
          <a:bodyPr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6634" cy="5715000"/>
          </a:xfrm>
          <a:prstGeom prst="rect">
            <a:avLst/>
          </a:prstGeom>
        </p:spPr>
        <p:txBody>
          <a:bodyPr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5000"/>
              </a:spcBef>
              <a:buBlip>
                <a:blip r:embed="rId2"/>
              </a:buBlip>
            </a:lvl1pPr>
            <a:lvl2pPr>
              <a:spcBef>
                <a:spcPts val="5000"/>
              </a:spcBef>
              <a:buBlip>
                <a:blip r:embed="rId2"/>
              </a:buBlip>
            </a:lvl2pPr>
            <a:lvl3pPr>
              <a:spcBef>
                <a:spcPts val="5000"/>
              </a:spcBef>
              <a:buBlip>
                <a:blip r:embed="rId2"/>
              </a:buBlip>
            </a:lvl3pPr>
            <a:lvl4pPr>
              <a:spcBef>
                <a:spcPts val="5000"/>
              </a:spcBef>
              <a:buBlip>
                <a:blip r:embed="rId2"/>
              </a:buBlip>
            </a:lvl4pPr>
            <a:lvl5pPr>
              <a:spcBef>
                <a:spcPts val="50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6489700"/>
            <a:ext cx="10464800" cy="279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Panoram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70000" y="6489700"/>
            <a:ext cx="10464800" cy="279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 sz="8400">
          <a:solidFill>
            <a:srgbClr val="45A7DE"/>
          </a:solidFill>
          <a:latin typeface="+mn-lt"/>
          <a:ea typeface="+mn-ea"/>
          <a:cs typeface="+mn-cs"/>
          <a:sym typeface="Marker Felt"/>
        </a:defRPr>
      </a:lvl9pPr>
    </p:titleStyle>
    <p:bodyStyle>
      <a:lvl1pPr marL="9059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1pPr>
      <a:lvl2pPr marL="13504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2pPr>
      <a:lvl3pPr marL="17949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3pPr>
      <a:lvl4pPr marL="22394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4pPr>
      <a:lvl5pPr marL="26839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5pPr>
      <a:lvl6pPr marL="30395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6pPr>
      <a:lvl7pPr marL="33951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7pPr>
      <a:lvl8pPr marL="37507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8pPr>
      <a:lvl9pPr marL="4106386" indent="-588486" defTabSz="584200">
        <a:spcBef>
          <a:spcPts val="2800"/>
        </a:spcBef>
        <a:buSzPct val="50000"/>
        <a:buFont typeface="Marker Felt"/>
        <a:buBlip>
          <a:blip r:embed="rId16"/>
        </a:buBlip>
        <a:defRPr sz="4600">
          <a:solidFill>
            <a:srgbClr val="868686"/>
          </a:solidFill>
          <a:latin typeface="+mn-lt"/>
          <a:ea typeface="+mn-ea"/>
          <a:cs typeface="+mn-cs"/>
          <a:sym typeface="Marker Fel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4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Graphing</a:t>
            </a:r>
          </a:p>
        </p:txBody>
      </p:sp>
      <p:pic>
        <p:nvPicPr>
          <p:cNvPr id="42" name="url?sa=i&amp;rct=j&amp;q=types%20of%20graphs&amp;source=images&amp;cd=&amp;docid=aGcEWKpigbRG6M&amp;tbnid=xwX_tXYkwXuO7M-&amp;ved=0CAUQjRw&amp;url=http%3A%2F%2Fwww.beaconlearningcent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900" y="88900"/>
            <a:ext cx="4587490" cy="321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url?sa=i&amp;rct=j&amp;q=types%20of%20graphs&amp;source=images&amp;cd=&amp;docid=7CpMotKAaO8b5M&amp;tbnid=KbX8ACZ9uO1KJM-&amp;ved=0CAUQjRw&amp;url=http%3A%2F%2Fkids.nceas.ucsb.edu%2FDataandScience%2Fbargraph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2321" y="57414"/>
            <a:ext cx="4891579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url?sa=i&amp;rct=j&amp;q=types%20of%20graphs&amp;source=images&amp;cd=&amp;docid=0HztI2iBpQHx3M&amp;tbnid=MiTRHzRpRJ6SzM-&amp;ved=0CAUQjRw&amp;url=http%3A%2F%2Fwww.sunshinemaths.tif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00" y="5676900"/>
            <a:ext cx="5676900" cy="334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96" y="5676900"/>
            <a:ext cx="4822604" cy="334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2" animBg="1" advAuto="0"/>
      <p:bldP spid="43" grpId="1" animBg="1" advAuto="0"/>
      <p:bldP spid="44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5A7DE"/>
                </a:solidFill>
              </a:rPr>
              <a:t>Putting Data in a Graph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0" y="2204196"/>
            <a:ext cx="13004800" cy="1605528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lang="en-US" sz="4800" b="1" dirty="0" smtClean="0"/>
              <a:t>Jelly </a:t>
            </a:r>
            <a:r>
              <a:rPr lang="en-US" sz="4800" b="1" dirty="0" smtClean="0"/>
              <a:t>Bean </a:t>
            </a:r>
            <a:r>
              <a:rPr lang="en-US" sz="4800" b="1" dirty="0" smtClean="0"/>
              <a:t>Lab:</a:t>
            </a:r>
            <a:r>
              <a:rPr sz="4800" b="1" dirty="0" smtClean="0"/>
              <a:t> </a:t>
            </a:r>
            <a:r>
              <a:rPr sz="4800" dirty="0"/>
              <a:t>The data should go in which kind of graph?</a:t>
            </a:r>
          </a:p>
        </p:txBody>
      </p:sp>
      <p:pic>
        <p:nvPicPr>
          <p:cNvPr id="5" name="Picture 4" descr="Screen Shot 2015-09-22 at 6.3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183380"/>
            <a:ext cx="10425806" cy="55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500" dirty="0" smtClean="0">
                <a:solidFill>
                  <a:srgbClr val="45A7DE"/>
                </a:solidFill>
              </a:rPr>
              <a:t>Pie Chart</a:t>
            </a:r>
            <a:endParaRPr sz="9500" dirty="0">
              <a:solidFill>
                <a:srgbClr val="45A7D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url?sa=i&amp;rct=j&amp;q=types%20of%20graphs&amp;source=images&amp;cd=&amp;docid=0HztI2iBpQHx3M&amp;tbnid=MiTRHzRpRJ6SzM-&amp;ved=0CAUQjRw&amp;url=http%3A%2F%2Fwww.sunshinemath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0616" y="3200363"/>
            <a:ext cx="7282261" cy="4284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1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Types of Graphs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000" dirty="0">
                <a:latin typeface="Comic Sans MS"/>
                <a:ea typeface="Comic Sans MS"/>
                <a:cs typeface="Comic Sans MS"/>
                <a:sym typeface="Comic Sans MS"/>
              </a:rPr>
              <a:t>When recording, organizing, and analyzing data, you may need to put your data into a graph or chart. We are going to talk about </a:t>
            </a: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four</a:t>
            </a:r>
            <a:r>
              <a:rPr sz="3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000" dirty="0">
                <a:latin typeface="Comic Sans MS"/>
                <a:ea typeface="Comic Sans MS"/>
                <a:cs typeface="Comic Sans MS"/>
                <a:sym typeface="Comic Sans MS"/>
              </a:rPr>
              <a:t>types of graphs/charts...</a:t>
            </a:r>
          </a:p>
          <a:p>
            <a:pPr marL="701295" lvl="0" indent="-383795"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>
                    <a:lumMod val="1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bar graph</a:t>
            </a:r>
          </a:p>
          <a:p>
            <a:pPr marL="701295" lvl="0" indent="-383795"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>
                    <a:lumMod val="1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line graph</a:t>
            </a:r>
          </a:p>
          <a:p>
            <a:pPr marL="701295" lvl="0" indent="-383795"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>
                    <a:lumMod val="1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pie chart </a:t>
            </a:r>
          </a:p>
          <a:p>
            <a:pPr marL="701295" lvl="0" indent="-383795"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>
                    <a:lumMod val="1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scatterplot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6924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Types of Graphs</a:t>
            </a:r>
          </a:p>
        </p:txBody>
      </p:sp>
      <p:pic>
        <p:nvPicPr>
          <p:cNvPr id="59" name="url?sa=i&amp;rct=j&amp;q=types%20of%20graphs&amp;source=images&amp;cd=&amp;docid=aGcEWKpigbRG6M&amp;tbnid=xwX_tXYkwXuO7M-&amp;ved=0CAUQjRw&amp;url=http%3A%2F%2Fwww.beaconlearningcent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3866" y="2267014"/>
            <a:ext cx="4035142" cy="2867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url?sa=i&amp;rct=j&amp;q=types%20of%20graphs&amp;source=images&amp;cd=&amp;docid=0HztI2iBpQHx3M&amp;tbnid=MiTRHzRpRJ6SzM-&amp;ved=0CAUQjRw&amp;url=http%3A%2F%2Fwww.sunshinemaths.tiff"/>
          <p:cNvPicPr/>
          <p:nvPr/>
        </p:nvPicPr>
        <p:blipFill rotWithShape="1">
          <a:blip r:embed="rId3">
            <a:extLst/>
          </a:blip>
          <a:srcRect r="30325"/>
          <a:stretch/>
        </p:blipFill>
        <p:spPr>
          <a:xfrm>
            <a:off x="2469575" y="5624790"/>
            <a:ext cx="4038474" cy="3503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url?sa=i&amp;rct=j&amp;q=types%20of%20graphs&amp;source=images&amp;cd=&amp;docid=7CpMotKAaO8b5M&amp;tbnid=KbX8ACZ9uO1KJM-&amp;ved=0CAUQjRw&amp;url=http%3A%2F%2Fkids.nceas.ucsb.edu%2FDataandScience%2Fbargraphs.png"/>
          <p:cNvPicPr/>
          <p:nvPr/>
        </p:nvPicPr>
        <p:blipFill rotWithShape="1">
          <a:blip r:embed="rId4">
            <a:extLst/>
          </a:blip>
          <a:srcRect l="5655" r="5276"/>
          <a:stretch/>
        </p:blipFill>
        <p:spPr>
          <a:xfrm>
            <a:off x="2291245" y="2267014"/>
            <a:ext cx="4002992" cy="25820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294237" y="2276415"/>
            <a:ext cx="294686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line graph-</a:t>
            </a: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15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shows </a:t>
            </a:r>
            <a:r>
              <a:rPr lang="en-US" sz="3000" b="1" u="sng" dirty="0" smtClean="0">
                <a:latin typeface="Comic Sans MS"/>
                <a:ea typeface="Comic Sans MS"/>
                <a:cs typeface="Comic Sans MS"/>
                <a:sym typeface="Comic Sans MS"/>
              </a:rPr>
              <a:t>changes </a:t>
            </a:r>
            <a:r>
              <a:rPr lang="en-US" sz="3000" dirty="0">
                <a:latin typeface="Comic Sans MS"/>
                <a:ea typeface="Comic Sans MS"/>
                <a:cs typeface="Comic Sans MS"/>
                <a:sym typeface="Comic Sans MS"/>
              </a:rPr>
              <a:t>of something over </a:t>
            </a: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endParaRPr lang="en-US" sz="3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25" y="5624790"/>
            <a:ext cx="2399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pie chart-</a:t>
            </a: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3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compares </a:t>
            </a:r>
            <a:r>
              <a:rPr lang="en-US" sz="3000" b="1" u="sng" dirty="0" smtClean="0">
                <a:latin typeface="Comic Sans MS"/>
                <a:ea typeface="Comic Sans MS"/>
                <a:cs typeface="Comic Sans MS"/>
                <a:sym typeface="Comic Sans MS"/>
              </a:rPr>
              <a:t>percentages</a:t>
            </a:r>
            <a:endParaRPr lang="en-US" sz="3000" b="1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631" y="5624790"/>
            <a:ext cx="2400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scatterplot-</a:t>
            </a: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3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shows </a:t>
            </a:r>
            <a:r>
              <a:rPr lang="en-US" sz="3000" dirty="0">
                <a:latin typeface="Comic Sans MS"/>
                <a:ea typeface="Comic Sans MS"/>
                <a:cs typeface="Comic Sans MS"/>
                <a:sym typeface="Comic Sans MS"/>
              </a:rPr>
              <a:t>if two or more things are </a:t>
            </a:r>
            <a:r>
              <a:rPr lang="en-US" sz="3000" b="1" u="sng" dirty="0" smtClean="0">
                <a:latin typeface="Comic Sans MS"/>
                <a:ea typeface="Comic Sans MS"/>
                <a:cs typeface="Comic Sans MS"/>
                <a:sym typeface="Comic Sans MS"/>
              </a:rPr>
              <a:t>related</a:t>
            </a:r>
            <a:endParaRPr lang="en-US" sz="3000" b="1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67014"/>
            <a:ext cx="294686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bar graph-</a:t>
            </a: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15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000" b="1" u="sng" dirty="0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3000" b="1" u="sng" dirty="0" smtClean="0">
                <a:latin typeface="Comic Sans MS"/>
                <a:ea typeface="Comic Sans MS"/>
                <a:cs typeface="Comic Sans MS"/>
                <a:sym typeface="Comic Sans MS"/>
              </a:rPr>
              <a:t>ompares </a:t>
            </a: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amounts</a:t>
            </a:r>
            <a:endParaRPr lang="en-US" sz="3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66" y="5809695"/>
            <a:ext cx="3865789" cy="26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5A7DE"/>
                </a:solidFill>
              </a:rPr>
              <a:t>Putting Data in a Graph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0" y="2204196"/>
            <a:ext cx="13004800" cy="1605528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lang="en-US" sz="4800" b="1" dirty="0" smtClean="0"/>
              <a:t>Toilet </a:t>
            </a:r>
            <a:r>
              <a:rPr lang="en-US" sz="4800" b="1" dirty="0" smtClean="0"/>
              <a:t>Paper </a:t>
            </a:r>
            <a:r>
              <a:rPr sz="4800" b="1" dirty="0" smtClean="0"/>
              <a:t>Lab</a:t>
            </a:r>
            <a:r>
              <a:rPr lang="en-US" sz="4800" b="1" dirty="0" smtClean="0"/>
              <a:t>:</a:t>
            </a:r>
            <a:r>
              <a:rPr sz="4800" b="1" dirty="0" smtClean="0"/>
              <a:t> </a:t>
            </a:r>
            <a:r>
              <a:rPr sz="4800" dirty="0"/>
              <a:t>The data should go in which kind of graph?</a:t>
            </a:r>
          </a:p>
        </p:txBody>
      </p:sp>
      <p:pic>
        <p:nvPicPr>
          <p:cNvPr id="5" name="Picture 4" descr="Screen Shot 2015-09-22 at 6.3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183380"/>
            <a:ext cx="10425806" cy="5570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Bar Graph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url?sa=i&amp;rct=j&amp;q=types%20of%20graphs&amp;source=images&amp;cd=&amp;docid=7CpMotKAaO8b5M&amp;tbnid=KbX8ACZ9uO1KJM-&amp;ved=0CAUQjRw&amp;url=http%3A%2F%2Fkids.nceas.ucsb.edu%2FDataandScience%2Fbargraph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8363" y="3217101"/>
            <a:ext cx="7832999" cy="502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5A7DE"/>
                </a:solidFill>
              </a:rPr>
              <a:t>Putting Data in a Graph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0" y="2204196"/>
            <a:ext cx="13004800" cy="1605528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lang="en-US" sz="4800" b="1" dirty="0" smtClean="0"/>
              <a:t>Egg </a:t>
            </a:r>
            <a:r>
              <a:rPr sz="4800" b="1" dirty="0" smtClean="0"/>
              <a:t>La</a:t>
            </a:r>
            <a:r>
              <a:rPr lang="en-US" sz="4800" b="1" dirty="0" smtClean="0"/>
              <a:t>b:</a:t>
            </a:r>
            <a:r>
              <a:rPr sz="4800" b="1" dirty="0" smtClean="0"/>
              <a:t> </a:t>
            </a:r>
            <a:r>
              <a:rPr sz="4800" dirty="0"/>
              <a:t>The data should go in which kind of graph?</a:t>
            </a:r>
          </a:p>
        </p:txBody>
      </p:sp>
      <p:pic>
        <p:nvPicPr>
          <p:cNvPr id="5" name="Picture 4" descr="Screen Shot 2015-09-22 at 6.3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183380"/>
            <a:ext cx="10425806" cy="55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500" dirty="0" smtClean="0">
                <a:solidFill>
                  <a:srgbClr val="45A7DE"/>
                </a:solidFill>
              </a:rPr>
              <a:t>Line</a:t>
            </a:r>
            <a:r>
              <a:rPr sz="9500" dirty="0" smtClean="0">
                <a:solidFill>
                  <a:srgbClr val="45A7DE"/>
                </a:solidFill>
              </a:rPr>
              <a:t> </a:t>
            </a:r>
            <a:r>
              <a:rPr sz="9500" dirty="0">
                <a:solidFill>
                  <a:srgbClr val="45A7DE"/>
                </a:solidFill>
              </a:rPr>
              <a:t>Graph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url?sa=i&amp;rct=j&amp;q=types%20of%20graphs&amp;source=images&amp;cd=&amp;docid=aGcEWKpigbRG6M&amp;tbnid=xwX_tXYkwXuO7M-&amp;ved=0CAUQjRw&amp;url=http%3A%2F%2Fwww.beaconlearningcent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7066" y="3047779"/>
            <a:ext cx="7156733" cy="5012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70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5A7DE"/>
                </a:solidFill>
              </a:rPr>
              <a:t>Putting Data in a Graph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0" y="2204196"/>
            <a:ext cx="13004800" cy="1605528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lang="en-US" sz="4800" b="1" dirty="0" smtClean="0"/>
              <a:t>Arm </a:t>
            </a:r>
            <a:r>
              <a:rPr lang="en-US" sz="4800" b="1" dirty="0" smtClean="0"/>
              <a:t>Span/Height </a:t>
            </a:r>
            <a:r>
              <a:rPr lang="en-US" sz="4800" b="1" dirty="0" smtClean="0"/>
              <a:t>Lab:</a:t>
            </a:r>
            <a:r>
              <a:rPr sz="4800" b="1" dirty="0" smtClean="0"/>
              <a:t> </a:t>
            </a:r>
            <a:r>
              <a:rPr sz="4800" dirty="0"/>
              <a:t>The data should go in which kind of graph?</a:t>
            </a:r>
          </a:p>
        </p:txBody>
      </p:sp>
      <p:pic>
        <p:nvPicPr>
          <p:cNvPr id="5" name="Picture 4" descr="Screen Shot 2015-09-22 at 6.3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183380"/>
            <a:ext cx="10425806" cy="55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500" dirty="0" smtClean="0">
                <a:solidFill>
                  <a:srgbClr val="45A7DE"/>
                </a:solidFill>
              </a:rPr>
              <a:t>Scatterplot</a:t>
            </a:r>
            <a:endParaRPr sz="9500" dirty="0">
              <a:solidFill>
                <a:srgbClr val="45A7D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33" y="3052422"/>
            <a:ext cx="6797830" cy="47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850048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7EB">
            <a:alpha val="62000"/>
          </a:srgbClr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7EB">
            <a:alpha val="62000"/>
          </a:srgbClr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164</Words>
  <Application>Microsoft Macintosh PowerPoint</Application>
  <PresentationFormat>Custom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GraphPaper</vt:lpstr>
      <vt:lpstr>Graphing</vt:lpstr>
      <vt:lpstr>Types of Graphs</vt:lpstr>
      <vt:lpstr>Types of Graphs</vt:lpstr>
      <vt:lpstr>Putting Data in a Graph</vt:lpstr>
      <vt:lpstr>Bar Graph</vt:lpstr>
      <vt:lpstr>Putting Data in a Graph</vt:lpstr>
      <vt:lpstr>Line Graph</vt:lpstr>
      <vt:lpstr>Putting Data in a Graph</vt:lpstr>
      <vt:lpstr>Scatterplot</vt:lpstr>
      <vt:lpstr>Putting Data in a Graph</vt:lpstr>
      <vt:lpstr>Pie Chart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</dc:title>
  <cp:lastModifiedBy>Jennifer Brown</cp:lastModifiedBy>
  <cp:revision>14</cp:revision>
  <dcterms:modified xsi:type="dcterms:W3CDTF">2016-08-21T16:13:22Z</dcterms:modified>
</cp:coreProperties>
</file>