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9" r:id="rId4"/>
    <p:sldId id="262" r:id="rId5"/>
    <p:sldId id="263" r:id="rId6"/>
    <p:sldId id="274" r:id="rId7"/>
    <p:sldId id="275" r:id="rId8"/>
    <p:sldId id="265" r:id="rId9"/>
    <p:sldId id="266" r:id="rId10"/>
    <p:sldId id="267" r:id="rId11"/>
    <p:sldId id="271" r:id="rId12"/>
    <p:sldId id="272" r:id="rId13"/>
    <p:sldId id="273" r:id="rId14"/>
    <p:sldId id="276" r:id="rId15"/>
    <p:sldId id="277" r:id="rId16"/>
    <p:sldId id="278" r:id="rId17"/>
    <p:sldId id="279" r:id="rId18"/>
    <p:sldId id="281" r:id="rId19"/>
    <p:sldId id="280" r:id="rId20"/>
    <p:sldId id="282" r:id="rId21"/>
    <p:sldId id="283" r:id="rId22"/>
    <p:sldId id="284" r:id="rId23"/>
    <p:sldId id="291" r:id="rId24"/>
    <p:sldId id="290" r:id="rId25"/>
    <p:sldId id="286" r:id="rId26"/>
    <p:sldId id="287"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8" autoAdjust="0"/>
    <p:restoredTop sz="94762" autoAdjust="0"/>
  </p:normalViewPr>
  <p:slideViewPr>
    <p:cSldViewPr snapToGrid="0" snapToObjects="1">
      <p:cViewPr>
        <p:scale>
          <a:sx n="75" d="100"/>
          <a:sy n="75" d="100"/>
        </p:scale>
        <p:origin x="54" y="-600"/>
      </p:cViewPr>
      <p:guideLst>
        <p:guide orient="horz" pos="2160"/>
        <p:guide pos="2880"/>
      </p:guideLst>
    </p:cSldViewPr>
  </p:slideViewPr>
  <p:outlineViewPr>
    <p:cViewPr>
      <p:scale>
        <a:sx n="33" d="100"/>
        <a:sy n="33" d="100"/>
      </p:scale>
      <p:origin x="0" y="26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2708A-0669-B046-AC38-FB27CAB705C8}" type="datetimeFigureOut">
              <a:rPr lang="en-US" smtClean="0"/>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2221E-D42B-DB4B-BE49-FF0E2F93AA20}" type="slidenum">
              <a:rPr lang="en-US" smtClean="0"/>
              <a:t>‹#›</a:t>
            </a:fld>
            <a:endParaRPr lang="en-US"/>
          </a:p>
        </p:txBody>
      </p:sp>
    </p:spTree>
    <p:extLst>
      <p:ext uri="{BB962C8B-B14F-4D97-AF65-F5344CB8AC3E}">
        <p14:creationId xmlns:p14="http://schemas.microsoft.com/office/powerpoint/2010/main" val="2063971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2221E-D42B-DB4B-BE49-FF0E2F93AA20}" type="slidenum">
              <a:rPr lang="en-US" smtClean="0"/>
              <a:t>5</a:t>
            </a:fld>
            <a:endParaRPr lang="en-US"/>
          </a:p>
        </p:txBody>
      </p:sp>
    </p:spTree>
    <p:extLst>
      <p:ext uri="{BB962C8B-B14F-4D97-AF65-F5344CB8AC3E}">
        <p14:creationId xmlns:p14="http://schemas.microsoft.com/office/powerpoint/2010/main" val="337175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2221E-D42B-DB4B-BE49-FF0E2F93AA20}" type="slidenum">
              <a:rPr lang="en-US" smtClean="0"/>
              <a:t>8</a:t>
            </a:fld>
            <a:endParaRPr lang="en-US"/>
          </a:p>
        </p:txBody>
      </p:sp>
    </p:spTree>
    <p:extLst>
      <p:ext uri="{BB962C8B-B14F-4D97-AF65-F5344CB8AC3E}">
        <p14:creationId xmlns:p14="http://schemas.microsoft.com/office/powerpoint/2010/main" val="337175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2221E-D42B-DB4B-BE49-FF0E2F93AA20}" type="slidenum">
              <a:rPr lang="en-US" smtClean="0"/>
              <a:t>9</a:t>
            </a:fld>
            <a:endParaRPr lang="en-US"/>
          </a:p>
        </p:txBody>
      </p:sp>
    </p:spTree>
    <p:extLst>
      <p:ext uri="{BB962C8B-B14F-4D97-AF65-F5344CB8AC3E}">
        <p14:creationId xmlns:p14="http://schemas.microsoft.com/office/powerpoint/2010/main" val="337175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2221E-D42B-DB4B-BE49-FF0E2F93AA20}" type="slidenum">
              <a:rPr lang="en-US" smtClean="0"/>
              <a:t>10</a:t>
            </a:fld>
            <a:endParaRPr lang="en-US"/>
          </a:p>
        </p:txBody>
      </p:sp>
    </p:spTree>
    <p:extLst>
      <p:ext uri="{BB962C8B-B14F-4D97-AF65-F5344CB8AC3E}">
        <p14:creationId xmlns:p14="http://schemas.microsoft.com/office/powerpoint/2010/main" val="337175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3E41E-1123-284E-A2BF-6A758492DF7A}"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CD3E41E-1123-284E-A2BF-6A758492DF7A}" type="datetimeFigureOut">
              <a:rPr lang="en-US" smtClean="0"/>
              <a:t>3/24/2017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AD5D453-00BF-644F-B0EB-C07944F09448}"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3E41E-1123-284E-A2BF-6A758492DF7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D3E41E-1123-284E-A2BF-6A758492DF7A}"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D3E41E-1123-284E-A2BF-6A758492DF7A}"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D3E41E-1123-284E-A2BF-6A758492DF7A}"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5D453-00BF-644F-B0EB-C07944F094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E41E-1123-284E-A2BF-6A758492DF7A}"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5D453-00BF-644F-B0EB-C07944F094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CD3E41E-1123-284E-A2BF-6A758492DF7A}" type="datetimeFigureOut">
              <a:rPr lang="en-US" smtClean="0"/>
              <a:t>3/24/2017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AD5D453-00BF-644F-B0EB-C07944F094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CD3E41E-1123-284E-A2BF-6A758492DF7A}" type="datetimeFigureOut">
              <a:rPr lang="en-US" smtClean="0"/>
              <a:t>3/24/2017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DAD5D453-00BF-644F-B0EB-C07944F094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5" y="2663302"/>
            <a:ext cx="8171387" cy="1189031"/>
          </a:xfrm>
        </p:spPr>
        <p:txBody>
          <a:bodyPr/>
          <a:lstStyle/>
          <a:p>
            <a:pPr algn="ctr"/>
            <a:r>
              <a:rPr lang="en-US" sz="6000" dirty="0" smtClean="0"/>
              <a:t>Ecology</a:t>
            </a:r>
            <a:endParaRPr lang="en-US" sz="6000" dirty="0"/>
          </a:p>
        </p:txBody>
      </p:sp>
      <p:pic>
        <p:nvPicPr>
          <p:cNvPr id="7" name="Picture 6"/>
          <p:cNvPicPr>
            <a:picLocks noChangeAspect="1"/>
          </p:cNvPicPr>
          <p:nvPr/>
        </p:nvPicPr>
        <p:blipFill>
          <a:blip r:embed="rId2"/>
          <a:stretch>
            <a:fillRect/>
          </a:stretch>
        </p:blipFill>
        <p:spPr>
          <a:xfrm>
            <a:off x="1" y="1"/>
            <a:ext cx="3105892" cy="2663302"/>
          </a:xfrm>
          <a:prstGeom prst="rect">
            <a:avLst/>
          </a:prstGeom>
        </p:spPr>
      </p:pic>
      <p:pic>
        <p:nvPicPr>
          <p:cNvPr id="8" name="Picture 7"/>
          <p:cNvPicPr>
            <a:picLocks noChangeAspect="1"/>
          </p:cNvPicPr>
          <p:nvPr/>
        </p:nvPicPr>
        <p:blipFill>
          <a:blip r:embed="rId3"/>
          <a:stretch>
            <a:fillRect/>
          </a:stretch>
        </p:blipFill>
        <p:spPr>
          <a:xfrm>
            <a:off x="1754445" y="3912093"/>
            <a:ext cx="5664351" cy="2945907"/>
          </a:xfrm>
          <a:prstGeom prst="rect">
            <a:avLst/>
          </a:prstGeom>
        </p:spPr>
      </p:pic>
      <p:pic>
        <p:nvPicPr>
          <p:cNvPr id="9" name="Picture 8"/>
          <p:cNvPicPr>
            <a:picLocks noChangeAspect="1"/>
          </p:cNvPicPr>
          <p:nvPr/>
        </p:nvPicPr>
        <p:blipFill>
          <a:blip r:embed="rId4"/>
          <a:stretch>
            <a:fillRect/>
          </a:stretch>
        </p:blipFill>
        <p:spPr>
          <a:xfrm>
            <a:off x="5143500" y="324057"/>
            <a:ext cx="4000500" cy="2019300"/>
          </a:xfrm>
          <a:prstGeom prst="rect">
            <a:avLst/>
          </a:prstGeom>
        </p:spPr>
      </p:pic>
    </p:spTree>
    <p:extLst>
      <p:ext uri="{BB962C8B-B14F-4D97-AF65-F5344CB8AC3E}">
        <p14:creationId xmlns:p14="http://schemas.microsoft.com/office/powerpoint/2010/main" val="422623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Producers</a:t>
            </a:r>
            <a:endParaRPr lang="en-US" dirty="0"/>
          </a:p>
        </p:txBody>
      </p:sp>
      <p:sp>
        <p:nvSpPr>
          <p:cNvPr id="5" name="Content Placeholder 4"/>
          <p:cNvSpPr>
            <a:spLocks noGrp="1"/>
          </p:cNvSpPr>
          <p:nvPr>
            <p:ph idx="1"/>
          </p:nvPr>
        </p:nvSpPr>
        <p:spPr>
          <a:xfrm>
            <a:off x="765175" y="2070846"/>
            <a:ext cx="7612062" cy="4787154"/>
          </a:xfrm>
        </p:spPr>
        <p:txBody>
          <a:bodyPr>
            <a:normAutofit/>
          </a:bodyPr>
          <a:lstStyle/>
          <a:p>
            <a:pPr lvl="1"/>
            <a:r>
              <a:rPr lang="en-US" sz="3200" dirty="0" smtClean="0"/>
              <a:t>Producers make their own food through </a:t>
            </a:r>
            <a:r>
              <a:rPr lang="en-US" sz="3200" dirty="0"/>
              <a:t>a process called </a:t>
            </a:r>
            <a:r>
              <a:rPr lang="en-US" sz="3200" b="1" u="sng" dirty="0"/>
              <a:t>photosynthesis</a:t>
            </a:r>
            <a:r>
              <a:rPr lang="en-US" sz="3200" dirty="0" smtClean="0"/>
              <a:t>.</a:t>
            </a:r>
          </a:p>
          <a:p>
            <a:pPr lvl="1"/>
            <a:r>
              <a:rPr lang="en-US" sz="3200" dirty="0" smtClean="0"/>
              <a:t>Input (what is needed by the plant): </a:t>
            </a:r>
            <a:r>
              <a:rPr lang="en-US" sz="3200" b="1" u="sng" dirty="0" smtClean="0"/>
              <a:t>sunlight</a:t>
            </a:r>
            <a:r>
              <a:rPr lang="en-US" sz="3200" dirty="0" smtClean="0"/>
              <a:t>, </a:t>
            </a:r>
            <a:r>
              <a:rPr lang="en-US" sz="3200" b="1" u="sng" dirty="0" smtClean="0"/>
              <a:t>water</a:t>
            </a:r>
            <a:r>
              <a:rPr lang="en-US" sz="3200" dirty="0" smtClean="0"/>
              <a:t>, </a:t>
            </a:r>
            <a:r>
              <a:rPr lang="en-US" sz="3200" b="1" u="sng" dirty="0" smtClean="0"/>
              <a:t>carbon </a:t>
            </a:r>
            <a:r>
              <a:rPr lang="en-US" sz="3200" b="1" u="sng" dirty="0" smtClean="0"/>
              <a:t>dioxide</a:t>
            </a:r>
            <a:r>
              <a:rPr lang="en-US" sz="3200" dirty="0"/>
              <a:t> </a:t>
            </a:r>
            <a:endParaRPr lang="en-US" sz="3200" dirty="0" smtClean="0"/>
          </a:p>
          <a:p>
            <a:pPr lvl="1"/>
            <a:r>
              <a:rPr lang="en-US" sz="3200" dirty="0" smtClean="0"/>
              <a:t>Output (what is produced by the plant) </a:t>
            </a:r>
            <a:r>
              <a:rPr lang="en-US" sz="3200" b="1" u="sng" dirty="0" smtClean="0"/>
              <a:t>glucose </a:t>
            </a:r>
            <a:r>
              <a:rPr lang="en-US" sz="3200" b="1" u="sng" dirty="0" smtClean="0"/>
              <a:t>(food)</a:t>
            </a:r>
            <a:r>
              <a:rPr lang="en-US" sz="3200" b="1" dirty="0" smtClean="0"/>
              <a:t> </a:t>
            </a:r>
            <a:r>
              <a:rPr lang="en-US" sz="3200" dirty="0" smtClean="0"/>
              <a:t>and </a:t>
            </a:r>
            <a:r>
              <a:rPr lang="en-US" sz="3200" b="1" u="sng" dirty="0" smtClean="0"/>
              <a:t>oxygen</a:t>
            </a:r>
            <a:endParaRPr lang="en-US" sz="3500" dirty="0" smtClean="0"/>
          </a:p>
          <a:p>
            <a:pPr lvl="1"/>
            <a:endParaRPr lang="en-US" sz="3000" b="1" u="sng" dirty="0" smtClean="0"/>
          </a:p>
          <a:p>
            <a:endParaRPr lang="en-US" sz="3200" b="1" u="sng" dirty="0" smtClean="0"/>
          </a:p>
        </p:txBody>
      </p:sp>
      <p:pic>
        <p:nvPicPr>
          <p:cNvPr id="9" name="Picture 8"/>
          <p:cNvPicPr>
            <a:picLocks noChangeAspect="1"/>
          </p:cNvPicPr>
          <p:nvPr/>
        </p:nvPicPr>
        <p:blipFill>
          <a:blip r:embed="rId3"/>
          <a:stretch>
            <a:fillRect/>
          </a:stretch>
        </p:blipFill>
        <p:spPr>
          <a:xfrm>
            <a:off x="7372073" y="0"/>
            <a:ext cx="1771927" cy="2458432"/>
          </a:xfrm>
          <a:prstGeom prst="rect">
            <a:avLst/>
          </a:prstGeom>
        </p:spPr>
      </p:pic>
    </p:spTree>
    <p:extLst>
      <p:ext uri="{BB962C8B-B14F-4D97-AF65-F5344CB8AC3E}">
        <p14:creationId xmlns:p14="http://schemas.microsoft.com/office/powerpoint/2010/main" val="38990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3" name="Content Placeholder 2"/>
          <p:cNvSpPr>
            <a:spLocks noGrp="1"/>
          </p:cNvSpPr>
          <p:nvPr>
            <p:ph idx="1"/>
          </p:nvPr>
        </p:nvSpPr>
        <p:spPr/>
        <p:txBody>
          <a:bodyPr>
            <a:noAutofit/>
          </a:bodyPr>
          <a:lstStyle/>
          <a:p>
            <a:r>
              <a:rPr lang="en-US" sz="2800" b="1" u="sng" dirty="0" smtClean="0"/>
              <a:t>Consumers</a:t>
            </a:r>
            <a:r>
              <a:rPr lang="en-US" sz="2800" dirty="0" smtClean="0"/>
              <a:t> can </a:t>
            </a:r>
            <a:r>
              <a:rPr lang="en-US" sz="2800" dirty="0"/>
              <a:t>eat producers or other consumers</a:t>
            </a:r>
            <a:r>
              <a:rPr lang="en-US" sz="2800" dirty="0" smtClean="0"/>
              <a:t>. There are four types:</a:t>
            </a:r>
          </a:p>
          <a:p>
            <a:pPr lvl="1"/>
            <a:r>
              <a:rPr lang="en-US" sz="2800" b="1" dirty="0" smtClean="0"/>
              <a:t>1) </a:t>
            </a:r>
            <a:r>
              <a:rPr lang="en-US" sz="2800" b="1" u="sng" dirty="0" smtClean="0"/>
              <a:t>Herbivores</a:t>
            </a:r>
            <a:r>
              <a:rPr lang="en-US" sz="2800" dirty="0"/>
              <a:t>: Eat plants (ex. cows, deer, horses)</a:t>
            </a:r>
          </a:p>
          <a:p>
            <a:pPr lvl="1"/>
            <a:r>
              <a:rPr lang="en-US" sz="2800" b="1" dirty="0" smtClean="0"/>
              <a:t>2) </a:t>
            </a:r>
            <a:r>
              <a:rPr lang="en-US" sz="2800" b="1" u="sng" dirty="0" smtClean="0"/>
              <a:t>Carnivores</a:t>
            </a:r>
            <a:r>
              <a:rPr lang="en-US" sz="2800" b="1" dirty="0"/>
              <a:t>:</a:t>
            </a:r>
            <a:r>
              <a:rPr lang="en-US" sz="2800" dirty="0"/>
              <a:t> Eat other animals (ex. wolves, </a:t>
            </a:r>
            <a:r>
              <a:rPr lang="en-US" sz="2800" dirty="0" smtClean="0"/>
              <a:t>coyotes)</a:t>
            </a:r>
            <a:endParaRPr lang="en-US" sz="2800" dirty="0"/>
          </a:p>
          <a:p>
            <a:pPr lvl="1"/>
            <a:r>
              <a:rPr lang="en-US" sz="2800" b="1" dirty="0" smtClean="0"/>
              <a:t>3) </a:t>
            </a:r>
            <a:r>
              <a:rPr lang="en-US" sz="2800" b="1" u="sng" dirty="0" smtClean="0"/>
              <a:t>Omnivores</a:t>
            </a:r>
            <a:r>
              <a:rPr lang="en-US" sz="2800" b="1" dirty="0"/>
              <a:t>:</a:t>
            </a:r>
            <a:r>
              <a:rPr lang="en-US" sz="2800" dirty="0"/>
              <a:t> Eat plants and animals (ex. </a:t>
            </a:r>
            <a:r>
              <a:rPr lang="en-US" sz="2800" dirty="0" smtClean="0"/>
              <a:t>bears</a:t>
            </a:r>
            <a:r>
              <a:rPr lang="en-US" sz="2800" dirty="0"/>
              <a:t>, humans</a:t>
            </a:r>
            <a:r>
              <a:rPr lang="en-US" sz="2800" dirty="0" smtClean="0"/>
              <a:t>)</a:t>
            </a:r>
          </a:p>
          <a:p>
            <a:pPr lvl="1"/>
            <a:r>
              <a:rPr lang="en-US" sz="2800" b="1" dirty="0" smtClean="0"/>
              <a:t>4) </a:t>
            </a:r>
            <a:r>
              <a:rPr lang="en-US" sz="2800" b="1" u="sng" dirty="0" smtClean="0"/>
              <a:t>Scavengers</a:t>
            </a:r>
            <a:r>
              <a:rPr lang="en-US" sz="2800" b="1" dirty="0" smtClean="0"/>
              <a:t>: </a:t>
            </a:r>
            <a:r>
              <a:rPr lang="en-US" sz="2800" dirty="0" smtClean="0"/>
              <a:t>Eat dead plants/animals (ex. vulture)</a:t>
            </a:r>
          </a:p>
        </p:txBody>
      </p:sp>
    </p:spTree>
    <p:extLst>
      <p:ext uri="{BB962C8B-B14F-4D97-AF65-F5344CB8AC3E}">
        <p14:creationId xmlns:p14="http://schemas.microsoft.com/office/powerpoint/2010/main" val="25877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3" name="Content Placeholder 2"/>
          <p:cNvSpPr>
            <a:spLocks noGrp="1"/>
          </p:cNvSpPr>
          <p:nvPr>
            <p:ph idx="1"/>
          </p:nvPr>
        </p:nvSpPr>
        <p:spPr/>
        <p:txBody>
          <a:bodyPr>
            <a:noAutofit/>
          </a:bodyPr>
          <a:lstStyle/>
          <a:p>
            <a:r>
              <a:rPr lang="en-US" sz="3200" dirty="0" smtClean="0"/>
              <a:t>The hunter versus the hunted:</a:t>
            </a:r>
          </a:p>
          <a:p>
            <a:pPr lvl="1"/>
            <a:r>
              <a:rPr lang="en-US" sz="3200" b="1" u="sng" dirty="0" smtClean="0"/>
              <a:t>Predator</a:t>
            </a:r>
            <a:r>
              <a:rPr lang="en-US" sz="3200" dirty="0" smtClean="0"/>
              <a:t>- the hunter</a:t>
            </a:r>
          </a:p>
          <a:p>
            <a:pPr lvl="1"/>
            <a:r>
              <a:rPr lang="en-US" sz="3200" b="1" u="sng" dirty="0" smtClean="0"/>
              <a:t>Prey</a:t>
            </a:r>
            <a:r>
              <a:rPr lang="en-US" sz="3200" dirty="0" smtClean="0"/>
              <a:t>- the hunted</a:t>
            </a:r>
            <a:endParaRPr lang="en-US" sz="3200" b="1" u="sng" dirty="0"/>
          </a:p>
        </p:txBody>
      </p:sp>
      <p:pic>
        <p:nvPicPr>
          <p:cNvPr id="4" name="Picture 3"/>
          <p:cNvPicPr>
            <a:picLocks noChangeAspect="1"/>
          </p:cNvPicPr>
          <p:nvPr/>
        </p:nvPicPr>
        <p:blipFill>
          <a:blip r:embed="rId2"/>
          <a:stretch>
            <a:fillRect/>
          </a:stretch>
        </p:blipFill>
        <p:spPr>
          <a:xfrm>
            <a:off x="6272389" y="2675071"/>
            <a:ext cx="2871611" cy="2320262"/>
          </a:xfrm>
          <a:prstGeom prst="rect">
            <a:avLst/>
          </a:prstGeom>
        </p:spPr>
      </p:pic>
      <p:pic>
        <p:nvPicPr>
          <p:cNvPr id="6" name="Picture 5"/>
          <p:cNvPicPr>
            <a:picLocks noChangeAspect="1"/>
          </p:cNvPicPr>
          <p:nvPr/>
        </p:nvPicPr>
        <p:blipFill>
          <a:blip r:embed="rId3"/>
          <a:stretch>
            <a:fillRect/>
          </a:stretch>
        </p:blipFill>
        <p:spPr>
          <a:xfrm>
            <a:off x="268111" y="3944055"/>
            <a:ext cx="3048000" cy="2603500"/>
          </a:xfrm>
          <a:prstGeom prst="rect">
            <a:avLst/>
          </a:prstGeom>
        </p:spPr>
      </p:pic>
      <p:pic>
        <p:nvPicPr>
          <p:cNvPr id="5" name="Picture 4"/>
          <p:cNvPicPr>
            <a:picLocks noChangeAspect="1"/>
          </p:cNvPicPr>
          <p:nvPr/>
        </p:nvPicPr>
        <p:blipFill>
          <a:blip r:embed="rId4"/>
          <a:stretch>
            <a:fillRect/>
          </a:stretch>
        </p:blipFill>
        <p:spPr>
          <a:xfrm>
            <a:off x="3019778" y="4411826"/>
            <a:ext cx="3675944" cy="2446174"/>
          </a:xfrm>
          <a:prstGeom prst="rect">
            <a:avLst/>
          </a:prstGeom>
        </p:spPr>
      </p:pic>
    </p:spTree>
    <p:extLst>
      <p:ext uri="{BB962C8B-B14F-4D97-AF65-F5344CB8AC3E}">
        <p14:creationId xmlns:p14="http://schemas.microsoft.com/office/powerpoint/2010/main" val="2123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Decomposers</a:t>
            </a:r>
            <a:endParaRPr lang="en-US" dirty="0"/>
          </a:p>
        </p:txBody>
      </p:sp>
      <p:sp>
        <p:nvSpPr>
          <p:cNvPr id="3" name="Content Placeholder 2"/>
          <p:cNvSpPr>
            <a:spLocks noGrp="1"/>
          </p:cNvSpPr>
          <p:nvPr>
            <p:ph idx="1"/>
          </p:nvPr>
        </p:nvSpPr>
        <p:spPr>
          <a:xfrm>
            <a:off x="0" y="2070846"/>
            <a:ext cx="4755444" cy="4787154"/>
          </a:xfrm>
        </p:spPr>
        <p:txBody>
          <a:bodyPr>
            <a:normAutofit fontScale="92500" lnSpcReduction="10000"/>
          </a:bodyPr>
          <a:lstStyle/>
          <a:p>
            <a:pPr marL="342900" lvl="1" indent="-342900">
              <a:spcBef>
                <a:spcPts val="2000"/>
              </a:spcBef>
            </a:pPr>
            <a:r>
              <a:rPr lang="en-US" sz="3500" dirty="0" smtClean="0"/>
              <a:t>Decomposers include </a:t>
            </a:r>
            <a:r>
              <a:rPr lang="en-US" sz="3500" b="1" u="sng" dirty="0"/>
              <a:t>f</a:t>
            </a:r>
            <a:r>
              <a:rPr lang="en-US" sz="3500" b="1" u="sng" dirty="0" smtClean="0"/>
              <a:t>ungi </a:t>
            </a:r>
            <a:r>
              <a:rPr lang="en-US" sz="3500" b="1" u="sng" dirty="0"/>
              <a:t>and </a:t>
            </a:r>
            <a:r>
              <a:rPr lang="en-US" sz="3500" b="1" u="sng" dirty="0" smtClean="0"/>
              <a:t>bacteria</a:t>
            </a:r>
            <a:r>
              <a:rPr lang="en-US" sz="3500" dirty="0" smtClean="0"/>
              <a:t>. They </a:t>
            </a:r>
            <a:r>
              <a:rPr lang="en-US" sz="3500" dirty="0"/>
              <a:t>play an important role in nature. They break down the unused dead material and turn them into </a:t>
            </a:r>
            <a:r>
              <a:rPr lang="en-US" sz="3500" b="1" u="sng" dirty="0"/>
              <a:t>nutrients </a:t>
            </a:r>
            <a:r>
              <a:rPr lang="en-US" sz="3500" b="1" u="sng" dirty="0" smtClean="0"/>
              <a:t>for </a:t>
            </a:r>
            <a:r>
              <a:rPr lang="en-US" sz="3500" b="1" u="sng" dirty="0"/>
              <a:t>the soil</a:t>
            </a:r>
            <a:r>
              <a:rPr lang="en-US" sz="3500" dirty="0"/>
              <a:t>, which plants use to grow. 	</a:t>
            </a:r>
            <a:r>
              <a:rPr lang="en-US" sz="3200" dirty="0"/>
              <a:t>	</a:t>
            </a:r>
          </a:p>
          <a:p>
            <a:pPr marL="342900" lvl="1" indent="-342900">
              <a:spcBef>
                <a:spcPts val="2000"/>
              </a:spcBef>
            </a:pPr>
            <a:endParaRPr lang="en-US" sz="3200" dirty="0"/>
          </a:p>
          <a:p>
            <a:endParaRPr lang="en-US" dirty="0"/>
          </a:p>
        </p:txBody>
      </p:sp>
      <p:pic>
        <p:nvPicPr>
          <p:cNvPr id="4" name="Picture 3"/>
          <p:cNvPicPr>
            <a:picLocks noChangeAspect="1"/>
          </p:cNvPicPr>
          <p:nvPr/>
        </p:nvPicPr>
        <p:blipFill>
          <a:blip r:embed="rId2"/>
          <a:stretch>
            <a:fillRect/>
          </a:stretch>
        </p:blipFill>
        <p:spPr>
          <a:xfrm>
            <a:off x="4755444" y="2798577"/>
            <a:ext cx="4388556" cy="3321070"/>
          </a:xfrm>
          <a:prstGeom prst="rect">
            <a:avLst/>
          </a:prstGeom>
        </p:spPr>
      </p:pic>
    </p:spTree>
    <p:extLst>
      <p:ext uri="{BB962C8B-B14F-4D97-AF65-F5344CB8AC3E}">
        <p14:creationId xmlns:p14="http://schemas.microsoft.com/office/powerpoint/2010/main" val="1261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p:txBody>
          <a:bodyPr>
            <a:normAutofit/>
          </a:bodyPr>
          <a:lstStyle/>
          <a:p>
            <a:r>
              <a:rPr lang="en-US" sz="3200" dirty="0" smtClean="0">
                <a:latin typeface="Book Antiqua"/>
                <a:cs typeface="Book Antiqua"/>
              </a:rPr>
              <a:t>We can put these living things into a food chain to show the flow of energy.</a:t>
            </a:r>
            <a:endParaRPr lang="en-US" sz="3200" dirty="0">
              <a:latin typeface="Book Antiqua"/>
              <a:cs typeface="Book Antiqua"/>
            </a:endParaRPr>
          </a:p>
        </p:txBody>
      </p:sp>
      <p:pic>
        <p:nvPicPr>
          <p:cNvPr id="4" name="Picture 3"/>
          <p:cNvPicPr>
            <a:picLocks noChangeAspect="1"/>
          </p:cNvPicPr>
          <p:nvPr/>
        </p:nvPicPr>
        <p:blipFill>
          <a:blip r:embed="rId2"/>
          <a:stretch>
            <a:fillRect/>
          </a:stretch>
        </p:blipFill>
        <p:spPr>
          <a:xfrm>
            <a:off x="127000" y="3193061"/>
            <a:ext cx="8890000" cy="3505200"/>
          </a:xfrm>
          <a:prstGeom prst="rect">
            <a:avLst/>
          </a:prstGeom>
        </p:spPr>
      </p:pic>
      <p:sp>
        <p:nvSpPr>
          <p:cNvPr id="5" name="TextBox 4"/>
          <p:cNvSpPr txBox="1"/>
          <p:nvPr/>
        </p:nvSpPr>
        <p:spPr>
          <a:xfrm>
            <a:off x="4638727" y="6252881"/>
            <a:ext cx="1270129"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decomposers</a:t>
            </a:r>
            <a:endParaRPr lang="en-US" sz="1400" dirty="0"/>
          </a:p>
        </p:txBody>
      </p:sp>
    </p:spTree>
    <p:extLst>
      <p:ext uri="{BB962C8B-B14F-4D97-AF65-F5344CB8AC3E}">
        <p14:creationId xmlns:p14="http://schemas.microsoft.com/office/powerpoint/2010/main" val="1643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a:xfrm>
            <a:off x="0" y="2070846"/>
            <a:ext cx="3137247" cy="4182035"/>
          </a:xfrm>
        </p:spPr>
        <p:txBody>
          <a:bodyPr>
            <a:normAutofit/>
          </a:bodyPr>
          <a:lstStyle/>
          <a:p>
            <a:r>
              <a:rPr lang="en-US" sz="3200" dirty="0" smtClean="0">
                <a:latin typeface="Book Antiqua"/>
                <a:cs typeface="Book Antiqua"/>
              </a:rPr>
              <a:t>Although all food chains may not show this, they always begin with </a:t>
            </a:r>
            <a:r>
              <a:rPr lang="en-US" sz="3200" b="1" u="sng" dirty="0" smtClean="0">
                <a:latin typeface="Book Antiqua"/>
                <a:cs typeface="Book Antiqua"/>
              </a:rPr>
              <a:t>the sun</a:t>
            </a:r>
            <a:r>
              <a:rPr lang="en-US" sz="3200" dirty="0" smtClean="0">
                <a:latin typeface="Book Antiqua"/>
                <a:cs typeface="Book Antiqua"/>
              </a:rPr>
              <a:t> and end with </a:t>
            </a:r>
            <a:r>
              <a:rPr lang="en-US" sz="3200" b="1" u="sng" dirty="0" smtClean="0">
                <a:latin typeface="Book Antiqua"/>
                <a:cs typeface="Book Antiqua"/>
              </a:rPr>
              <a:t>decomposers</a:t>
            </a:r>
            <a:r>
              <a:rPr lang="en-US" sz="3200" dirty="0" smtClean="0">
                <a:latin typeface="Book Antiqua"/>
                <a:cs typeface="Book Antiqua"/>
              </a:rPr>
              <a:t>.</a:t>
            </a:r>
            <a:endParaRPr lang="en-US" sz="3200" dirty="0">
              <a:latin typeface="Book Antiqua"/>
              <a:cs typeface="Book Antiqua"/>
            </a:endParaRPr>
          </a:p>
        </p:txBody>
      </p:sp>
      <p:pic>
        <p:nvPicPr>
          <p:cNvPr id="6" name="Picture 5"/>
          <p:cNvPicPr>
            <a:picLocks noChangeAspect="1"/>
          </p:cNvPicPr>
          <p:nvPr/>
        </p:nvPicPr>
        <p:blipFill>
          <a:blip r:embed="rId2"/>
          <a:stretch>
            <a:fillRect/>
          </a:stretch>
        </p:blipFill>
        <p:spPr>
          <a:xfrm>
            <a:off x="3137248" y="2070846"/>
            <a:ext cx="6006752" cy="3844321"/>
          </a:xfrm>
          <a:prstGeom prst="rect">
            <a:avLst/>
          </a:prstGeom>
        </p:spPr>
      </p:pic>
    </p:spTree>
    <p:extLst>
      <p:ext uri="{BB962C8B-B14F-4D97-AF65-F5344CB8AC3E}">
        <p14:creationId xmlns:p14="http://schemas.microsoft.com/office/powerpoint/2010/main" val="27806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7151" y="4067244"/>
            <a:ext cx="3542670" cy="2790756"/>
          </a:xfrm>
          <a:prstGeom prst="rect">
            <a:avLst/>
          </a:prstGeom>
        </p:spPr>
      </p:pic>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a:xfrm>
            <a:off x="0" y="2070846"/>
            <a:ext cx="9144000" cy="4182035"/>
          </a:xfrm>
        </p:spPr>
        <p:txBody>
          <a:bodyPr>
            <a:normAutofit/>
          </a:bodyPr>
          <a:lstStyle/>
          <a:p>
            <a:r>
              <a:rPr lang="en-US" sz="2600" dirty="0" smtClean="0">
                <a:latin typeface="Book Antiqua"/>
                <a:cs typeface="Book Antiqua"/>
              </a:rPr>
              <a:t>We divide food chains into different levels:</a:t>
            </a:r>
          </a:p>
          <a:p>
            <a:pPr lvl="1"/>
            <a:r>
              <a:rPr lang="en-US" sz="2600" dirty="0" smtClean="0">
                <a:latin typeface="Book Antiqua"/>
                <a:cs typeface="Book Antiqua"/>
              </a:rPr>
              <a:t>1) </a:t>
            </a:r>
            <a:r>
              <a:rPr lang="en-US" sz="2600" u="sng" dirty="0" smtClean="0">
                <a:latin typeface="Book Antiqua"/>
                <a:cs typeface="Book Antiqua"/>
              </a:rPr>
              <a:t>Producers</a:t>
            </a:r>
            <a:r>
              <a:rPr lang="en-US" sz="2600" dirty="0" smtClean="0">
                <a:latin typeface="Book Antiqua"/>
                <a:cs typeface="Book Antiqua"/>
              </a:rPr>
              <a:t>- plants provide the basis for energy</a:t>
            </a:r>
          </a:p>
          <a:p>
            <a:pPr lvl="1"/>
            <a:r>
              <a:rPr lang="en-US" sz="2600" dirty="0" smtClean="0">
                <a:latin typeface="Book Antiqua"/>
                <a:cs typeface="Book Antiqua"/>
              </a:rPr>
              <a:t>2) </a:t>
            </a:r>
            <a:r>
              <a:rPr lang="en-US" sz="2600" u="sng" dirty="0" smtClean="0">
                <a:latin typeface="Book Antiqua"/>
                <a:cs typeface="Book Antiqua"/>
              </a:rPr>
              <a:t>Primary</a:t>
            </a:r>
            <a:r>
              <a:rPr lang="en-US" sz="2600" dirty="0" smtClean="0">
                <a:latin typeface="Book Antiqua"/>
                <a:cs typeface="Book Antiqua"/>
              </a:rPr>
              <a:t> consumers- herbivores that eat the plants</a:t>
            </a:r>
          </a:p>
          <a:p>
            <a:pPr lvl="1"/>
            <a:r>
              <a:rPr lang="en-US" sz="2600" dirty="0" smtClean="0">
                <a:cs typeface="Book Antiqua"/>
              </a:rPr>
              <a:t>3) </a:t>
            </a:r>
            <a:r>
              <a:rPr lang="en-US" sz="2600" u="sng" dirty="0" smtClean="0">
                <a:cs typeface="Book Antiqua"/>
              </a:rPr>
              <a:t>Secondary</a:t>
            </a:r>
            <a:r>
              <a:rPr lang="en-US" sz="2600" dirty="0" smtClean="0">
                <a:cs typeface="Book Antiqua"/>
              </a:rPr>
              <a:t> </a:t>
            </a:r>
            <a:r>
              <a:rPr lang="en-US" sz="2600" dirty="0">
                <a:cs typeface="Book Antiqua"/>
              </a:rPr>
              <a:t>consumers- animals that eat the primary </a:t>
            </a:r>
            <a:r>
              <a:rPr lang="en-US" sz="2600" dirty="0" smtClean="0">
                <a:cs typeface="Book Antiqua"/>
              </a:rPr>
              <a:t>consumers</a:t>
            </a:r>
            <a:endParaRPr lang="en-US" sz="2600" dirty="0">
              <a:cs typeface="Book Antiqua"/>
            </a:endParaRPr>
          </a:p>
        </p:txBody>
      </p:sp>
      <p:sp>
        <p:nvSpPr>
          <p:cNvPr id="8" name="Rectangle 7"/>
          <p:cNvSpPr/>
          <p:nvPr/>
        </p:nvSpPr>
        <p:spPr>
          <a:xfrm>
            <a:off x="2982040" y="5275204"/>
            <a:ext cx="828344" cy="614256"/>
          </a:xfrm>
          <a:prstGeom prst="rect">
            <a:avLst/>
          </a:prstGeom>
          <a:noFill/>
          <a:ln w="762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283351" y="6252881"/>
            <a:ext cx="957198" cy="565190"/>
          </a:xfrm>
          <a:prstGeom prst="rect">
            <a:avLst/>
          </a:prstGeom>
          <a:noFill/>
          <a:ln w="762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265746" y="5760627"/>
            <a:ext cx="1090879" cy="621881"/>
          </a:xfrm>
          <a:prstGeom prst="rect">
            <a:avLst/>
          </a:prstGeom>
          <a:noFill/>
          <a:ln w="762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862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uiExpand="1" animBg="1"/>
      <p:bldP spid="8" grpId="1" uiExpand="1" animBg="1"/>
      <p:bldP spid="9" grpId="0" animBg="1"/>
      <p:bldP spid="9"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7722" y="4053053"/>
            <a:ext cx="3542670" cy="2790756"/>
          </a:xfrm>
          <a:prstGeom prst="rect">
            <a:avLst/>
          </a:prstGeom>
        </p:spPr>
      </p:pic>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a:xfrm>
            <a:off x="0" y="2070846"/>
            <a:ext cx="9144000" cy="4182035"/>
          </a:xfrm>
        </p:spPr>
        <p:txBody>
          <a:bodyPr>
            <a:normAutofit/>
          </a:bodyPr>
          <a:lstStyle/>
          <a:p>
            <a:pPr lvl="1"/>
            <a:r>
              <a:rPr lang="en-US" sz="2600" dirty="0" smtClean="0">
                <a:cs typeface="Book Antiqua"/>
              </a:rPr>
              <a:t>4) </a:t>
            </a:r>
            <a:r>
              <a:rPr lang="en-US" sz="2600" u="sng" dirty="0" smtClean="0">
                <a:cs typeface="Book Antiqua"/>
              </a:rPr>
              <a:t>Tertiary</a:t>
            </a:r>
            <a:r>
              <a:rPr lang="en-US" sz="2600" dirty="0" smtClean="0">
                <a:cs typeface="Book Antiqua"/>
              </a:rPr>
              <a:t> </a:t>
            </a:r>
            <a:r>
              <a:rPr lang="en-US" sz="2600" dirty="0">
                <a:cs typeface="Book Antiqua"/>
              </a:rPr>
              <a:t>consumers- animals that eat the </a:t>
            </a:r>
            <a:r>
              <a:rPr lang="en-US" sz="2600" dirty="0" smtClean="0">
                <a:cs typeface="Book Antiqua"/>
              </a:rPr>
              <a:t>secondary consumers</a:t>
            </a:r>
          </a:p>
          <a:p>
            <a:pPr lvl="1"/>
            <a:r>
              <a:rPr lang="en-US" sz="2600" dirty="0" smtClean="0">
                <a:cs typeface="Book Antiqua"/>
              </a:rPr>
              <a:t>5) </a:t>
            </a:r>
            <a:r>
              <a:rPr lang="en-US" sz="2600" u="sng" dirty="0" smtClean="0">
                <a:cs typeface="Book Antiqua"/>
              </a:rPr>
              <a:t>Quaternary</a:t>
            </a:r>
            <a:r>
              <a:rPr lang="en-US" sz="2600" dirty="0" smtClean="0">
                <a:cs typeface="Book Antiqua"/>
              </a:rPr>
              <a:t> </a:t>
            </a:r>
            <a:r>
              <a:rPr lang="en-US" sz="2600" dirty="0">
                <a:cs typeface="Book Antiqua"/>
              </a:rPr>
              <a:t>consumers- animals that eat the </a:t>
            </a:r>
            <a:r>
              <a:rPr lang="en-US" sz="2600" dirty="0" smtClean="0">
                <a:cs typeface="Book Antiqua"/>
              </a:rPr>
              <a:t>tertiary consumers</a:t>
            </a:r>
          </a:p>
        </p:txBody>
      </p:sp>
      <p:sp>
        <p:nvSpPr>
          <p:cNvPr id="8" name="Rectangle 7"/>
          <p:cNvSpPr/>
          <p:nvPr/>
        </p:nvSpPr>
        <p:spPr>
          <a:xfrm>
            <a:off x="5205933" y="5284836"/>
            <a:ext cx="1104459" cy="748554"/>
          </a:xfrm>
          <a:prstGeom prst="rect">
            <a:avLst/>
          </a:prstGeom>
          <a:noFill/>
          <a:ln w="762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061220" y="4318051"/>
            <a:ext cx="957198" cy="1130380"/>
          </a:xfrm>
          <a:prstGeom prst="rect">
            <a:avLst/>
          </a:prstGeom>
          <a:noFill/>
          <a:ln w="762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15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p:txBody>
          <a:bodyPr>
            <a:normAutofit/>
          </a:bodyPr>
          <a:lstStyle/>
          <a:p>
            <a:r>
              <a:rPr lang="en-US" sz="3200" dirty="0" smtClean="0"/>
              <a:t>Label each level.</a:t>
            </a:r>
            <a:endParaRPr lang="en-US" sz="3200" dirty="0"/>
          </a:p>
        </p:txBody>
      </p:sp>
      <p:pic>
        <p:nvPicPr>
          <p:cNvPr id="4" name="Picture 3"/>
          <p:cNvPicPr>
            <a:picLocks noChangeAspect="1"/>
          </p:cNvPicPr>
          <p:nvPr/>
        </p:nvPicPr>
        <p:blipFill>
          <a:blip r:embed="rId2"/>
          <a:stretch>
            <a:fillRect/>
          </a:stretch>
        </p:blipFill>
        <p:spPr>
          <a:xfrm>
            <a:off x="1363924" y="3407076"/>
            <a:ext cx="4785092" cy="2808996"/>
          </a:xfrm>
          <a:prstGeom prst="rect">
            <a:avLst/>
          </a:prstGeom>
        </p:spPr>
      </p:pic>
      <p:cxnSp>
        <p:nvCxnSpPr>
          <p:cNvPr id="6" name="Straight Connector 5"/>
          <p:cNvCxnSpPr/>
          <p:nvPr/>
        </p:nvCxnSpPr>
        <p:spPr>
          <a:xfrm>
            <a:off x="1567231" y="3202394"/>
            <a:ext cx="2503440" cy="36809"/>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499186" y="3225961"/>
            <a:ext cx="2503440" cy="36809"/>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84728" y="4569495"/>
            <a:ext cx="2503440" cy="36809"/>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9186" y="6593997"/>
            <a:ext cx="2503440" cy="36809"/>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0841" y="6543946"/>
            <a:ext cx="2503440" cy="36809"/>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Webs</a:t>
            </a:r>
            <a:endParaRPr lang="en-US" dirty="0"/>
          </a:p>
        </p:txBody>
      </p:sp>
      <p:sp>
        <p:nvSpPr>
          <p:cNvPr id="3" name="Content Placeholder 2"/>
          <p:cNvSpPr>
            <a:spLocks noGrp="1"/>
          </p:cNvSpPr>
          <p:nvPr>
            <p:ph idx="1"/>
          </p:nvPr>
        </p:nvSpPr>
        <p:spPr>
          <a:xfrm>
            <a:off x="1" y="2070846"/>
            <a:ext cx="5595926" cy="4182035"/>
          </a:xfrm>
        </p:spPr>
        <p:txBody>
          <a:bodyPr>
            <a:normAutofit lnSpcReduction="10000"/>
          </a:bodyPr>
          <a:lstStyle/>
          <a:p>
            <a:r>
              <a:rPr lang="en-US" sz="3200" dirty="0" smtClean="0"/>
              <a:t>Food webs show the energy flow among the living things in an ecosystem.</a:t>
            </a:r>
          </a:p>
          <a:p>
            <a:r>
              <a:rPr lang="en-US" sz="3200" dirty="0" smtClean="0"/>
              <a:t>They also show that animals can act as different levels of consumers depending on what they eat.</a:t>
            </a:r>
            <a:endParaRPr lang="en-US" sz="3200" dirty="0"/>
          </a:p>
        </p:txBody>
      </p:sp>
      <p:pic>
        <p:nvPicPr>
          <p:cNvPr id="4" name="Picture 3"/>
          <p:cNvPicPr>
            <a:picLocks noChangeAspect="1"/>
          </p:cNvPicPr>
          <p:nvPr/>
        </p:nvPicPr>
        <p:blipFill>
          <a:blip r:embed="rId2"/>
          <a:stretch>
            <a:fillRect/>
          </a:stretch>
        </p:blipFill>
        <p:spPr>
          <a:xfrm>
            <a:off x="5595926" y="1697164"/>
            <a:ext cx="3548074" cy="5160835"/>
          </a:xfrm>
          <a:prstGeom prst="rect">
            <a:avLst/>
          </a:prstGeom>
        </p:spPr>
      </p:pic>
    </p:spTree>
    <p:extLst>
      <p:ext uri="{BB962C8B-B14F-4D97-AF65-F5344CB8AC3E}">
        <p14:creationId xmlns:p14="http://schemas.microsoft.com/office/powerpoint/2010/main" val="7504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64906" y="0"/>
            <a:ext cx="2179094" cy="1149489"/>
          </a:xfrm>
          <a:prstGeom prst="rect">
            <a:avLst/>
          </a:prstGeom>
        </p:spPr>
      </p:pic>
      <p:sp>
        <p:nvSpPr>
          <p:cNvPr id="2" name="Title 1"/>
          <p:cNvSpPr>
            <a:spLocks noGrp="1"/>
          </p:cNvSpPr>
          <p:nvPr>
            <p:ph type="title"/>
          </p:nvPr>
        </p:nvSpPr>
        <p:spPr/>
        <p:txBody>
          <a:bodyPr/>
          <a:lstStyle/>
          <a:p>
            <a:r>
              <a:rPr lang="en-US" dirty="0" smtClean="0"/>
              <a:t>What is ecology</a:t>
            </a:r>
            <a:br>
              <a:rPr lang="en-US" dirty="0" smtClean="0"/>
            </a:br>
            <a:r>
              <a:rPr lang="en-US" dirty="0" smtClean="0"/>
              <a:t>and ecosystems?</a:t>
            </a:r>
            <a:endParaRPr lang="en-US" dirty="0"/>
          </a:p>
        </p:txBody>
      </p:sp>
      <p:sp>
        <p:nvSpPr>
          <p:cNvPr id="3" name="Content Placeholder 2"/>
          <p:cNvSpPr>
            <a:spLocks noGrp="1"/>
          </p:cNvSpPr>
          <p:nvPr>
            <p:ph idx="1"/>
          </p:nvPr>
        </p:nvSpPr>
        <p:spPr/>
        <p:txBody>
          <a:bodyPr>
            <a:normAutofit/>
          </a:bodyPr>
          <a:lstStyle/>
          <a:p>
            <a:r>
              <a:rPr lang="en-US" sz="3200" b="1" u="sng" dirty="0" smtClean="0"/>
              <a:t>Ecology</a:t>
            </a:r>
            <a:r>
              <a:rPr lang="en-US" sz="3200" b="1" dirty="0" smtClean="0"/>
              <a:t> is t</a:t>
            </a:r>
            <a:r>
              <a:rPr lang="en-US" sz="3200" dirty="0" smtClean="0"/>
              <a:t>he </a:t>
            </a:r>
            <a:r>
              <a:rPr lang="en-US" sz="3200" dirty="0"/>
              <a:t>study of the relationships between living organisms and their environment.</a:t>
            </a:r>
          </a:p>
          <a:p>
            <a:r>
              <a:rPr lang="en-US" sz="3200" dirty="0" smtClean="0"/>
              <a:t>An </a:t>
            </a:r>
            <a:r>
              <a:rPr lang="en-US" sz="3200" dirty="0"/>
              <a:t>ecosystem is the interaction of </a:t>
            </a:r>
            <a:r>
              <a:rPr lang="en-US" sz="3200" b="1" u="sng" dirty="0"/>
              <a:t>living things of an area and their non-living surroundings</a:t>
            </a:r>
            <a:r>
              <a:rPr lang="en-US" sz="3200" dirty="0"/>
              <a:t>.</a:t>
            </a:r>
            <a:endParaRPr lang="en-US" sz="3200" b="1" u="sng" dirty="0"/>
          </a:p>
          <a:p>
            <a:endParaRPr lang="en-US" sz="3200" dirty="0"/>
          </a:p>
        </p:txBody>
      </p:sp>
      <p:pic>
        <p:nvPicPr>
          <p:cNvPr id="4" name="Picture 3"/>
          <p:cNvPicPr>
            <a:picLocks noChangeAspect="1"/>
          </p:cNvPicPr>
          <p:nvPr/>
        </p:nvPicPr>
        <p:blipFill>
          <a:blip r:embed="rId3"/>
          <a:stretch>
            <a:fillRect/>
          </a:stretch>
        </p:blipFill>
        <p:spPr>
          <a:xfrm>
            <a:off x="6821511" y="1070922"/>
            <a:ext cx="1165491" cy="1001744"/>
          </a:xfrm>
          <a:prstGeom prst="rect">
            <a:avLst/>
          </a:prstGeom>
        </p:spPr>
      </p:pic>
      <p:pic>
        <p:nvPicPr>
          <p:cNvPr id="7" name="Picture 6"/>
          <p:cNvPicPr>
            <a:picLocks noChangeAspect="1"/>
          </p:cNvPicPr>
          <p:nvPr/>
        </p:nvPicPr>
        <p:blipFill>
          <a:blip r:embed="rId4"/>
          <a:stretch>
            <a:fillRect/>
          </a:stretch>
        </p:blipFill>
        <p:spPr>
          <a:xfrm>
            <a:off x="765174" y="1070922"/>
            <a:ext cx="1454436" cy="999924"/>
          </a:xfrm>
          <a:prstGeom prst="rect">
            <a:avLst/>
          </a:prstGeom>
        </p:spPr>
      </p:pic>
      <p:pic>
        <p:nvPicPr>
          <p:cNvPr id="8" name="Picture 7"/>
          <p:cNvPicPr>
            <a:picLocks noChangeAspect="1"/>
          </p:cNvPicPr>
          <p:nvPr/>
        </p:nvPicPr>
        <p:blipFill>
          <a:blip r:embed="rId5"/>
          <a:stretch>
            <a:fillRect/>
          </a:stretch>
        </p:blipFill>
        <p:spPr>
          <a:xfrm>
            <a:off x="0" y="1"/>
            <a:ext cx="1177565" cy="1497106"/>
          </a:xfrm>
          <a:prstGeom prst="rect">
            <a:avLst/>
          </a:prstGeom>
        </p:spPr>
      </p:pic>
    </p:spTree>
    <p:extLst>
      <p:ext uri="{BB962C8B-B14F-4D97-AF65-F5344CB8AC3E}">
        <p14:creationId xmlns:p14="http://schemas.microsoft.com/office/powerpoint/2010/main" val="285460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Webs</a:t>
            </a:r>
          </a:p>
        </p:txBody>
      </p:sp>
      <p:sp>
        <p:nvSpPr>
          <p:cNvPr id="3" name="Content Placeholder 2"/>
          <p:cNvSpPr>
            <a:spLocks noGrp="1"/>
          </p:cNvSpPr>
          <p:nvPr>
            <p:ph idx="1"/>
          </p:nvPr>
        </p:nvSpPr>
        <p:spPr>
          <a:xfrm>
            <a:off x="1" y="2070846"/>
            <a:ext cx="5595926" cy="4787154"/>
          </a:xfrm>
        </p:spPr>
        <p:txBody>
          <a:bodyPr>
            <a:normAutofit/>
          </a:bodyPr>
          <a:lstStyle/>
          <a:p>
            <a:r>
              <a:rPr lang="en-US" dirty="0" smtClean="0"/>
              <a:t>For example, what are three things the fox eats?</a:t>
            </a:r>
          </a:p>
          <a:p>
            <a:pPr marL="692150" lvl="2" indent="-342900">
              <a:spcBef>
                <a:spcPts val="2000"/>
              </a:spcBef>
            </a:pPr>
            <a:r>
              <a:rPr lang="en-US" sz="2400" u="sng" dirty="0"/>
              <a:t>Mice, squirrels, </a:t>
            </a:r>
            <a:r>
              <a:rPr lang="en-US" sz="2400" u="sng" dirty="0" smtClean="0"/>
              <a:t>rabbits</a:t>
            </a:r>
          </a:p>
          <a:p>
            <a:r>
              <a:rPr lang="en-US" dirty="0"/>
              <a:t>Now make </a:t>
            </a:r>
            <a:r>
              <a:rPr lang="en-US" dirty="0" smtClean="0"/>
              <a:t>several </a:t>
            </a:r>
            <a:r>
              <a:rPr lang="en-US" dirty="0"/>
              <a:t>food </a:t>
            </a:r>
            <a:r>
              <a:rPr lang="en-US" dirty="0" smtClean="0"/>
              <a:t>chains </a:t>
            </a:r>
            <a:r>
              <a:rPr lang="en-US" dirty="0"/>
              <a:t>from these animals</a:t>
            </a:r>
            <a:r>
              <a:rPr lang="en-US" dirty="0" smtClean="0"/>
              <a:t>.</a:t>
            </a:r>
          </a:p>
          <a:p>
            <a:pPr lvl="1"/>
            <a:r>
              <a:rPr lang="en-US" sz="2400" u="sng" dirty="0" smtClean="0"/>
              <a:t>plant -&gt; mouse -&gt; fox</a:t>
            </a:r>
          </a:p>
          <a:p>
            <a:pPr lvl="1"/>
            <a:r>
              <a:rPr lang="en-US" sz="2400" u="sng" dirty="0"/>
              <a:t>p</a:t>
            </a:r>
            <a:r>
              <a:rPr lang="en-US" sz="2400" u="sng" dirty="0" smtClean="0"/>
              <a:t>lant -&gt; rabbit -&gt; fox</a:t>
            </a:r>
          </a:p>
          <a:p>
            <a:pPr lvl="1"/>
            <a:r>
              <a:rPr lang="en-US" sz="2400" u="sng" dirty="0" smtClean="0"/>
              <a:t>plant -&gt; squirrel -&gt; fox</a:t>
            </a:r>
          </a:p>
          <a:p>
            <a:pPr lvl="1"/>
            <a:r>
              <a:rPr lang="en-US" sz="2400" u="sng" dirty="0" smtClean="0"/>
              <a:t>plant -&gt; insect -&gt; mouse -&gt; fox</a:t>
            </a:r>
          </a:p>
        </p:txBody>
      </p:sp>
      <p:pic>
        <p:nvPicPr>
          <p:cNvPr id="4" name="Picture 3"/>
          <p:cNvPicPr>
            <a:picLocks noChangeAspect="1"/>
          </p:cNvPicPr>
          <p:nvPr/>
        </p:nvPicPr>
        <p:blipFill>
          <a:blip r:embed="rId2"/>
          <a:stretch>
            <a:fillRect/>
          </a:stretch>
        </p:blipFill>
        <p:spPr>
          <a:xfrm>
            <a:off x="5595926" y="1697164"/>
            <a:ext cx="3548074" cy="5160835"/>
          </a:xfrm>
          <a:prstGeom prst="rect">
            <a:avLst/>
          </a:prstGeom>
        </p:spPr>
      </p:pic>
    </p:spTree>
    <p:extLst>
      <p:ext uri="{BB962C8B-B14F-4D97-AF65-F5344CB8AC3E}">
        <p14:creationId xmlns:p14="http://schemas.microsoft.com/office/powerpoint/2010/main" val="280697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Webs</a:t>
            </a:r>
          </a:p>
        </p:txBody>
      </p:sp>
      <p:sp>
        <p:nvSpPr>
          <p:cNvPr id="3" name="Content Placeholder 2"/>
          <p:cNvSpPr>
            <a:spLocks noGrp="1"/>
          </p:cNvSpPr>
          <p:nvPr>
            <p:ph idx="1"/>
          </p:nvPr>
        </p:nvSpPr>
        <p:spPr>
          <a:xfrm>
            <a:off x="1" y="2070846"/>
            <a:ext cx="5595926" cy="4787154"/>
          </a:xfrm>
        </p:spPr>
        <p:txBody>
          <a:bodyPr>
            <a:normAutofit lnSpcReduction="10000"/>
          </a:bodyPr>
          <a:lstStyle/>
          <a:p>
            <a:r>
              <a:rPr lang="en-US" sz="3000" dirty="0"/>
              <a:t>plant -&gt; mouse -&gt; </a:t>
            </a:r>
            <a:r>
              <a:rPr lang="en-US" sz="3000" dirty="0" smtClean="0"/>
              <a:t>fox</a:t>
            </a:r>
          </a:p>
          <a:p>
            <a:pPr marL="0" indent="0">
              <a:buNone/>
            </a:pPr>
            <a:r>
              <a:rPr lang="en-US" sz="3000" dirty="0"/>
              <a:t>p</a:t>
            </a:r>
            <a:r>
              <a:rPr lang="en-US" sz="3000" dirty="0" smtClean="0"/>
              <a:t>lant -&gt; rabbit -&gt; fox</a:t>
            </a:r>
            <a:endParaRPr lang="en-US" sz="3000" dirty="0"/>
          </a:p>
          <a:p>
            <a:pPr marL="0" indent="0">
              <a:buNone/>
            </a:pPr>
            <a:r>
              <a:rPr lang="en-US" sz="3000" dirty="0"/>
              <a:t>plant -&gt; squirrel -&gt; </a:t>
            </a:r>
            <a:r>
              <a:rPr lang="en-US" sz="3000" dirty="0" smtClean="0"/>
              <a:t>fox</a:t>
            </a:r>
            <a:endParaRPr lang="en-US" sz="3400" dirty="0" smtClean="0"/>
          </a:p>
          <a:p>
            <a:pPr lvl="1"/>
            <a:r>
              <a:rPr lang="en-US" sz="3000" dirty="0" smtClean="0"/>
              <a:t>In these food chains, the fox is acting a the secondary consumer.</a:t>
            </a:r>
          </a:p>
          <a:p>
            <a:r>
              <a:rPr lang="en-US" sz="3000" dirty="0" smtClean="0"/>
              <a:t>plant -&gt; insect -&gt; frog -&gt; fox</a:t>
            </a:r>
          </a:p>
          <a:p>
            <a:pPr lvl="1"/>
            <a:r>
              <a:rPr lang="en-US" sz="2800" dirty="0" smtClean="0"/>
              <a:t>In this food chain, the fox is acting as a tertiary consumer.</a:t>
            </a:r>
          </a:p>
          <a:p>
            <a:pPr lvl="1"/>
            <a:endParaRPr lang="en-US" sz="3000" dirty="0"/>
          </a:p>
        </p:txBody>
      </p:sp>
      <p:pic>
        <p:nvPicPr>
          <p:cNvPr id="4" name="Picture 3"/>
          <p:cNvPicPr>
            <a:picLocks noChangeAspect="1"/>
          </p:cNvPicPr>
          <p:nvPr/>
        </p:nvPicPr>
        <p:blipFill>
          <a:blip r:embed="rId2"/>
          <a:stretch>
            <a:fillRect/>
          </a:stretch>
        </p:blipFill>
        <p:spPr>
          <a:xfrm>
            <a:off x="5595926" y="1697164"/>
            <a:ext cx="3548074" cy="5160835"/>
          </a:xfrm>
          <a:prstGeom prst="rect">
            <a:avLst/>
          </a:prstGeom>
        </p:spPr>
      </p:pic>
    </p:spTree>
    <p:extLst>
      <p:ext uri="{BB962C8B-B14F-4D97-AF65-F5344CB8AC3E}">
        <p14:creationId xmlns:p14="http://schemas.microsoft.com/office/powerpoint/2010/main" val="13410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Webs</a:t>
            </a:r>
          </a:p>
        </p:txBody>
      </p:sp>
      <p:sp>
        <p:nvSpPr>
          <p:cNvPr id="3" name="Content Placeholder 2"/>
          <p:cNvSpPr>
            <a:spLocks noGrp="1"/>
          </p:cNvSpPr>
          <p:nvPr>
            <p:ph idx="1"/>
          </p:nvPr>
        </p:nvSpPr>
        <p:spPr>
          <a:xfrm>
            <a:off x="1" y="2070846"/>
            <a:ext cx="5595926" cy="4787154"/>
          </a:xfrm>
        </p:spPr>
        <p:txBody>
          <a:bodyPr>
            <a:normAutofit/>
          </a:bodyPr>
          <a:lstStyle/>
          <a:p>
            <a:r>
              <a:rPr lang="en-US" sz="3000" dirty="0" smtClean="0"/>
              <a:t>Now let’s look at the snake. Create a food chain where the snake is a secondary consumer. Then create one where it is a tertiary consumer.</a:t>
            </a:r>
            <a:endParaRPr lang="en-US" sz="2800" dirty="0" smtClean="0"/>
          </a:p>
        </p:txBody>
      </p:sp>
      <p:pic>
        <p:nvPicPr>
          <p:cNvPr id="4" name="Picture 3"/>
          <p:cNvPicPr>
            <a:picLocks noChangeAspect="1"/>
          </p:cNvPicPr>
          <p:nvPr/>
        </p:nvPicPr>
        <p:blipFill>
          <a:blip r:embed="rId2"/>
          <a:stretch>
            <a:fillRect/>
          </a:stretch>
        </p:blipFill>
        <p:spPr>
          <a:xfrm>
            <a:off x="5595926" y="1697164"/>
            <a:ext cx="3548074" cy="5160835"/>
          </a:xfrm>
          <a:prstGeom prst="rect">
            <a:avLst/>
          </a:prstGeom>
        </p:spPr>
      </p:pic>
    </p:spTree>
    <p:extLst>
      <p:ext uri="{BB962C8B-B14F-4D97-AF65-F5344CB8AC3E}">
        <p14:creationId xmlns:p14="http://schemas.microsoft.com/office/powerpoint/2010/main" val="27346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p:txBody>
          <a:bodyPr>
            <a:normAutofit lnSpcReduction="10000"/>
          </a:bodyPr>
          <a:lstStyle/>
          <a:p>
            <a:r>
              <a:rPr lang="en-US" sz="3200" dirty="0"/>
              <a:t>Imagine that we were to take a nature walk in the woods </a:t>
            </a:r>
            <a:r>
              <a:rPr lang="en-US" sz="3200" dirty="0" smtClean="0"/>
              <a:t>outside. What kinds of living things would we see?</a:t>
            </a:r>
          </a:p>
          <a:p>
            <a:pPr lvl="1"/>
            <a:r>
              <a:rPr lang="en-US" sz="3000" dirty="0" smtClean="0"/>
              <a:t>Producers:</a:t>
            </a:r>
          </a:p>
          <a:p>
            <a:pPr lvl="1"/>
            <a:r>
              <a:rPr lang="en-US" sz="3000" dirty="0" smtClean="0"/>
              <a:t>Primary consumers:</a:t>
            </a:r>
          </a:p>
          <a:p>
            <a:pPr lvl="1"/>
            <a:r>
              <a:rPr lang="en-US" sz="3000" dirty="0" smtClean="0"/>
              <a:t>Higher-level consumers:</a:t>
            </a:r>
          </a:p>
          <a:p>
            <a:r>
              <a:rPr lang="en-US" sz="3200" dirty="0" smtClean="0"/>
              <a:t>Which level would we see the most of and the least of?</a:t>
            </a:r>
          </a:p>
        </p:txBody>
      </p:sp>
    </p:spTree>
    <p:extLst>
      <p:ext uri="{BB962C8B-B14F-4D97-AF65-F5344CB8AC3E}">
        <p14:creationId xmlns:p14="http://schemas.microsoft.com/office/powerpoint/2010/main" val="335142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a:xfrm>
            <a:off x="1" y="2070846"/>
            <a:ext cx="5130800" cy="4787154"/>
          </a:xfrm>
        </p:spPr>
        <p:txBody>
          <a:bodyPr>
            <a:normAutofit fontScale="92500" lnSpcReduction="20000"/>
          </a:bodyPr>
          <a:lstStyle/>
          <a:p>
            <a:r>
              <a:rPr lang="en-US" sz="3200" dirty="0" smtClean="0"/>
              <a:t>So why do we have lots of producers and few higher-level consumers?</a:t>
            </a:r>
            <a:endParaRPr lang="en-US" dirty="0"/>
          </a:p>
          <a:p>
            <a:r>
              <a:rPr lang="en-US" sz="3200" dirty="0"/>
              <a:t>By the time you get to the end of any food chain, most of the energy that was available at the beginning is no longer </a:t>
            </a:r>
            <a:r>
              <a:rPr lang="en-US" sz="3200" dirty="0" smtClean="0"/>
              <a:t>available. Scientists came up with the </a:t>
            </a:r>
            <a:r>
              <a:rPr lang="en-US" sz="3200" u="sng" dirty="0"/>
              <a:t>e</a:t>
            </a:r>
            <a:r>
              <a:rPr lang="en-US" sz="3200" u="sng" dirty="0" smtClean="0"/>
              <a:t>nergy </a:t>
            </a:r>
            <a:r>
              <a:rPr lang="en-US" sz="3200" u="sng" dirty="0"/>
              <a:t>p</a:t>
            </a:r>
            <a:r>
              <a:rPr lang="en-US" sz="3200" u="sng" dirty="0" smtClean="0"/>
              <a:t>yramid </a:t>
            </a:r>
            <a:r>
              <a:rPr lang="en-US" sz="3200" dirty="0" smtClean="0"/>
              <a:t>to </a:t>
            </a:r>
            <a:r>
              <a:rPr lang="en-US" sz="3200" dirty="0"/>
              <a:t>explain this.</a:t>
            </a:r>
            <a:endParaRPr lang="en-US" sz="3200" b="1" baseline="30000" dirty="0" smtClean="0"/>
          </a:p>
        </p:txBody>
      </p:sp>
      <p:pic>
        <p:nvPicPr>
          <p:cNvPr id="5" name="Picture 4"/>
          <p:cNvPicPr>
            <a:picLocks noChangeAspect="1"/>
          </p:cNvPicPr>
          <p:nvPr/>
        </p:nvPicPr>
        <p:blipFill>
          <a:blip r:embed="rId2"/>
          <a:stretch>
            <a:fillRect/>
          </a:stretch>
        </p:blipFill>
        <p:spPr>
          <a:xfrm>
            <a:off x="5130800" y="2457342"/>
            <a:ext cx="4013200" cy="3390900"/>
          </a:xfrm>
          <a:prstGeom prst="rect">
            <a:avLst/>
          </a:prstGeom>
        </p:spPr>
      </p:pic>
      <p:sp>
        <p:nvSpPr>
          <p:cNvPr id="12" name="TextBox 11"/>
          <p:cNvSpPr txBox="1"/>
          <p:nvPr/>
        </p:nvSpPr>
        <p:spPr>
          <a:xfrm>
            <a:off x="5130799" y="4383005"/>
            <a:ext cx="1201430"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Primary </a:t>
            </a:r>
            <a:r>
              <a:rPr lang="en-US" sz="1000" dirty="0">
                <a:solidFill>
                  <a:srgbClr val="000090"/>
                </a:solidFill>
              </a:rPr>
              <a:t>consumers- Tropic Level 2</a:t>
            </a:r>
          </a:p>
        </p:txBody>
      </p:sp>
      <p:sp>
        <p:nvSpPr>
          <p:cNvPr id="13" name="TextBox 12"/>
          <p:cNvSpPr txBox="1"/>
          <p:nvPr/>
        </p:nvSpPr>
        <p:spPr>
          <a:xfrm>
            <a:off x="5301403" y="3759694"/>
            <a:ext cx="1183229"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Secondary consumer- </a:t>
            </a:r>
          </a:p>
          <a:p>
            <a:pPr algn="ctr"/>
            <a:r>
              <a:rPr lang="en-US" sz="1000" dirty="0" smtClean="0">
                <a:solidFill>
                  <a:srgbClr val="000090"/>
                </a:solidFill>
              </a:rPr>
              <a:t>Tropic </a:t>
            </a:r>
            <a:r>
              <a:rPr lang="en-US" sz="1000" dirty="0">
                <a:solidFill>
                  <a:srgbClr val="000090"/>
                </a:solidFill>
              </a:rPr>
              <a:t>Level </a:t>
            </a:r>
            <a:r>
              <a:rPr lang="en-US" sz="1000" dirty="0" smtClean="0">
                <a:solidFill>
                  <a:srgbClr val="000090"/>
                </a:solidFill>
              </a:rPr>
              <a:t>3</a:t>
            </a:r>
            <a:endParaRPr lang="en-US" sz="1000" dirty="0">
              <a:solidFill>
                <a:srgbClr val="000090"/>
              </a:solidFill>
            </a:endParaRPr>
          </a:p>
        </p:txBody>
      </p:sp>
      <p:sp>
        <p:nvSpPr>
          <p:cNvPr id="14" name="TextBox 13"/>
          <p:cNvSpPr txBox="1"/>
          <p:nvPr/>
        </p:nvSpPr>
        <p:spPr>
          <a:xfrm>
            <a:off x="5853633" y="2811084"/>
            <a:ext cx="1049235"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Tertiary </a:t>
            </a:r>
            <a:r>
              <a:rPr lang="en-US" sz="1000" dirty="0">
                <a:solidFill>
                  <a:srgbClr val="000090"/>
                </a:solidFill>
              </a:rPr>
              <a:t>consumer- </a:t>
            </a:r>
          </a:p>
          <a:p>
            <a:pPr algn="ctr"/>
            <a:r>
              <a:rPr lang="en-US" sz="1000" dirty="0">
                <a:solidFill>
                  <a:srgbClr val="000090"/>
                </a:solidFill>
              </a:rPr>
              <a:t>Tropic Level 4</a:t>
            </a:r>
          </a:p>
        </p:txBody>
      </p:sp>
      <p:sp>
        <p:nvSpPr>
          <p:cNvPr id="15" name="TextBox 14"/>
          <p:cNvSpPr txBox="1"/>
          <p:nvPr/>
        </p:nvSpPr>
        <p:spPr>
          <a:xfrm>
            <a:off x="5130802" y="5054068"/>
            <a:ext cx="1017352" cy="4001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Producers- Tropic Level 1</a:t>
            </a:r>
            <a:endParaRPr lang="en-US" sz="1000" dirty="0">
              <a:solidFill>
                <a:srgbClr val="000090"/>
              </a:solidFill>
            </a:endParaRPr>
          </a:p>
        </p:txBody>
      </p:sp>
    </p:spTree>
    <p:extLst>
      <p:ext uri="{BB962C8B-B14F-4D97-AF65-F5344CB8AC3E}">
        <p14:creationId xmlns:p14="http://schemas.microsoft.com/office/powerpoint/2010/main" val="7852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a:xfrm>
            <a:off x="1" y="2070846"/>
            <a:ext cx="5130800" cy="4787154"/>
          </a:xfrm>
        </p:spPr>
        <p:txBody>
          <a:bodyPr>
            <a:normAutofit/>
          </a:bodyPr>
          <a:lstStyle/>
          <a:p>
            <a:r>
              <a:rPr lang="en-US" sz="2600" u="sng" dirty="0" smtClean="0"/>
              <a:t>Producers</a:t>
            </a:r>
            <a:r>
              <a:rPr lang="en-US" sz="2600" dirty="0" smtClean="0"/>
              <a:t> provide the basis for energy.</a:t>
            </a:r>
          </a:p>
          <a:p>
            <a:r>
              <a:rPr lang="en-US" sz="2600" dirty="0" smtClean="0"/>
              <a:t>Our primary consumers are the moose and rabbit. They spend much of their time grazing on grass. They will then most of this energy to do everything that is required to live like…</a:t>
            </a:r>
          </a:p>
          <a:p>
            <a:pPr lvl="1"/>
            <a:r>
              <a:rPr lang="en-US" sz="2600" u="sng" dirty="0" smtClean="0"/>
              <a:t>Breathe, grow, move, etc.</a:t>
            </a:r>
          </a:p>
        </p:txBody>
      </p:sp>
      <p:grpSp>
        <p:nvGrpSpPr>
          <p:cNvPr id="20" name="Group 19"/>
          <p:cNvGrpSpPr/>
          <p:nvPr/>
        </p:nvGrpSpPr>
        <p:grpSpPr>
          <a:xfrm>
            <a:off x="5130799" y="2457342"/>
            <a:ext cx="4013201" cy="3390900"/>
            <a:chOff x="5130799" y="2457342"/>
            <a:chExt cx="4013201" cy="3390900"/>
          </a:xfrm>
        </p:grpSpPr>
        <p:pic>
          <p:nvPicPr>
            <p:cNvPr id="5" name="Picture 4"/>
            <p:cNvPicPr>
              <a:picLocks noChangeAspect="1"/>
            </p:cNvPicPr>
            <p:nvPr/>
          </p:nvPicPr>
          <p:blipFill>
            <a:blip r:embed="rId2"/>
            <a:stretch>
              <a:fillRect/>
            </a:stretch>
          </p:blipFill>
          <p:spPr>
            <a:xfrm>
              <a:off x="5130800" y="2457342"/>
              <a:ext cx="4013200" cy="3390900"/>
            </a:xfrm>
            <a:prstGeom prst="rect">
              <a:avLst/>
            </a:prstGeom>
          </p:spPr>
        </p:pic>
        <p:sp>
          <p:nvSpPr>
            <p:cNvPr id="7" name="TextBox 6"/>
            <p:cNvSpPr txBox="1"/>
            <p:nvPr/>
          </p:nvSpPr>
          <p:spPr>
            <a:xfrm>
              <a:off x="5130799" y="4383005"/>
              <a:ext cx="1201430"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Primary </a:t>
              </a:r>
              <a:r>
                <a:rPr lang="en-US" sz="1000" dirty="0">
                  <a:solidFill>
                    <a:srgbClr val="000090"/>
                  </a:solidFill>
                </a:rPr>
                <a:t>consumers- Tropic Level 2</a:t>
              </a:r>
            </a:p>
          </p:txBody>
        </p:sp>
        <p:sp>
          <p:nvSpPr>
            <p:cNvPr id="9" name="TextBox 8"/>
            <p:cNvSpPr txBox="1"/>
            <p:nvPr/>
          </p:nvSpPr>
          <p:spPr>
            <a:xfrm>
              <a:off x="5301403" y="3759694"/>
              <a:ext cx="1183229"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Secondary consumer- </a:t>
              </a:r>
            </a:p>
            <a:p>
              <a:pPr algn="ctr"/>
              <a:r>
                <a:rPr lang="en-US" sz="1000" dirty="0" smtClean="0">
                  <a:solidFill>
                    <a:srgbClr val="000090"/>
                  </a:solidFill>
                </a:rPr>
                <a:t>Tropic </a:t>
              </a:r>
              <a:r>
                <a:rPr lang="en-US" sz="1000" dirty="0">
                  <a:solidFill>
                    <a:srgbClr val="000090"/>
                  </a:solidFill>
                </a:rPr>
                <a:t>Level </a:t>
              </a:r>
              <a:r>
                <a:rPr lang="en-US" sz="1000" dirty="0" smtClean="0">
                  <a:solidFill>
                    <a:srgbClr val="000090"/>
                  </a:solidFill>
                </a:rPr>
                <a:t>3</a:t>
              </a:r>
              <a:endParaRPr lang="en-US" sz="1000" dirty="0">
                <a:solidFill>
                  <a:srgbClr val="000090"/>
                </a:solidFill>
              </a:endParaRPr>
            </a:p>
          </p:txBody>
        </p:sp>
        <p:sp>
          <p:nvSpPr>
            <p:cNvPr id="10" name="TextBox 9"/>
            <p:cNvSpPr txBox="1"/>
            <p:nvPr/>
          </p:nvSpPr>
          <p:spPr>
            <a:xfrm>
              <a:off x="5853633" y="2811084"/>
              <a:ext cx="1049235"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Tertiary </a:t>
              </a:r>
              <a:r>
                <a:rPr lang="en-US" sz="1000" dirty="0">
                  <a:solidFill>
                    <a:srgbClr val="000090"/>
                  </a:solidFill>
                </a:rPr>
                <a:t>consumer- </a:t>
              </a:r>
            </a:p>
            <a:p>
              <a:pPr algn="ctr"/>
              <a:r>
                <a:rPr lang="en-US" sz="1000" dirty="0">
                  <a:solidFill>
                    <a:srgbClr val="000090"/>
                  </a:solidFill>
                </a:rPr>
                <a:t>Tropic Level 4</a:t>
              </a:r>
            </a:p>
          </p:txBody>
        </p:sp>
        <p:sp>
          <p:nvSpPr>
            <p:cNvPr id="11" name="TextBox 10"/>
            <p:cNvSpPr txBox="1"/>
            <p:nvPr/>
          </p:nvSpPr>
          <p:spPr>
            <a:xfrm>
              <a:off x="5130802" y="5054068"/>
              <a:ext cx="1017352" cy="4001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Producers- Tropic Level 1</a:t>
              </a:r>
              <a:endParaRPr lang="en-US" sz="1000" dirty="0">
                <a:solidFill>
                  <a:srgbClr val="000090"/>
                </a:solidFill>
              </a:endParaRPr>
            </a:p>
          </p:txBody>
        </p:sp>
      </p:grpSp>
    </p:spTree>
    <p:extLst>
      <p:ext uri="{BB962C8B-B14F-4D97-AF65-F5344CB8AC3E}">
        <p14:creationId xmlns:p14="http://schemas.microsoft.com/office/powerpoint/2010/main" val="16537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a:xfrm>
            <a:off x="1" y="2070846"/>
            <a:ext cx="5130800" cy="4787154"/>
          </a:xfrm>
        </p:spPr>
        <p:txBody>
          <a:bodyPr>
            <a:noAutofit/>
          </a:bodyPr>
          <a:lstStyle/>
          <a:p>
            <a:r>
              <a:rPr lang="en-US" sz="3000" dirty="0" smtClean="0"/>
              <a:t>The moose and rabbit will use </a:t>
            </a:r>
            <a:r>
              <a:rPr lang="en-US" sz="3000" u="sng" dirty="0" smtClean="0"/>
              <a:t>90%</a:t>
            </a:r>
            <a:r>
              <a:rPr lang="en-US" sz="3000" dirty="0" smtClean="0"/>
              <a:t> of the energy they have eaten.</a:t>
            </a:r>
          </a:p>
          <a:p>
            <a:r>
              <a:rPr lang="en-US" sz="3000" dirty="0" smtClean="0"/>
              <a:t>This </a:t>
            </a:r>
            <a:r>
              <a:rPr lang="en-US" sz="3000" dirty="0"/>
              <a:t>means only about </a:t>
            </a:r>
            <a:r>
              <a:rPr lang="en-US" sz="3000" u="sng" dirty="0"/>
              <a:t>10%</a:t>
            </a:r>
            <a:r>
              <a:rPr lang="en-US" sz="3000" dirty="0"/>
              <a:t> of the original energy is left to feed the </a:t>
            </a:r>
            <a:r>
              <a:rPr lang="en-US" sz="3000" dirty="0" smtClean="0"/>
              <a:t>wolf. This </a:t>
            </a:r>
            <a:r>
              <a:rPr lang="en-US" sz="3000" dirty="0"/>
              <a:t>10% is stored in the </a:t>
            </a:r>
            <a:r>
              <a:rPr lang="en-US" sz="3000" u="sng" dirty="0"/>
              <a:t>tissues </a:t>
            </a:r>
            <a:r>
              <a:rPr lang="en-US" sz="3000" dirty="0" smtClean="0"/>
              <a:t>(muscles</a:t>
            </a:r>
            <a:r>
              <a:rPr lang="en-US" sz="3000" dirty="0"/>
              <a:t>, organs, fat, etc.) </a:t>
            </a:r>
            <a:r>
              <a:rPr lang="en-US" sz="3000" dirty="0" smtClean="0"/>
              <a:t>inside </a:t>
            </a:r>
            <a:r>
              <a:rPr lang="en-US" sz="3000" dirty="0"/>
              <a:t>the organism</a:t>
            </a:r>
            <a:r>
              <a:rPr lang="en-US" sz="3000" dirty="0" smtClean="0"/>
              <a:t>.</a:t>
            </a:r>
            <a:endParaRPr lang="en-US" sz="3000" u="sng" dirty="0" smtClean="0"/>
          </a:p>
        </p:txBody>
      </p:sp>
      <p:pic>
        <p:nvPicPr>
          <p:cNvPr id="5" name="Picture 4"/>
          <p:cNvPicPr>
            <a:picLocks noChangeAspect="1"/>
          </p:cNvPicPr>
          <p:nvPr/>
        </p:nvPicPr>
        <p:blipFill>
          <a:blip r:embed="rId2"/>
          <a:stretch>
            <a:fillRect/>
          </a:stretch>
        </p:blipFill>
        <p:spPr>
          <a:xfrm>
            <a:off x="5130800" y="2457342"/>
            <a:ext cx="4013200" cy="3390900"/>
          </a:xfrm>
          <a:prstGeom prst="rect">
            <a:avLst/>
          </a:prstGeom>
        </p:spPr>
      </p:pic>
      <p:sp>
        <p:nvSpPr>
          <p:cNvPr id="12" name="TextBox 11"/>
          <p:cNvSpPr txBox="1"/>
          <p:nvPr/>
        </p:nvSpPr>
        <p:spPr>
          <a:xfrm>
            <a:off x="5130799" y="4383005"/>
            <a:ext cx="1201430"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Primary </a:t>
            </a:r>
            <a:r>
              <a:rPr lang="en-US" sz="1000" dirty="0">
                <a:solidFill>
                  <a:srgbClr val="000090"/>
                </a:solidFill>
              </a:rPr>
              <a:t>consumers- Tropic Level 2</a:t>
            </a:r>
          </a:p>
        </p:txBody>
      </p:sp>
      <p:sp>
        <p:nvSpPr>
          <p:cNvPr id="13" name="TextBox 12"/>
          <p:cNvSpPr txBox="1"/>
          <p:nvPr/>
        </p:nvSpPr>
        <p:spPr>
          <a:xfrm>
            <a:off x="5301403" y="3759694"/>
            <a:ext cx="1183229"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Secondary consumer- </a:t>
            </a:r>
          </a:p>
          <a:p>
            <a:pPr algn="ctr"/>
            <a:r>
              <a:rPr lang="en-US" sz="1000" dirty="0" smtClean="0">
                <a:solidFill>
                  <a:srgbClr val="000090"/>
                </a:solidFill>
              </a:rPr>
              <a:t>Tropic </a:t>
            </a:r>
            <a:r>
              <a:rPr lang="en-US" sz="1000" dirty="0">
                <a:solidFill>
                  <a:srgbClr val="000090"/>
                </a:solidFill>
              </a:rPr>
              <a:t>Level </a:t>
            </a:r>
            <a:r>
              <a:rPr lang="en-US" sz="1000" dirty="0" smtClean="0">
                <a:solidFill>
                  <a:srgbClr val="000090"/>
                </a:solidFill>
              </a:rPr>
              <a:t>3</a:t>
            </a:r>
            <a:endParaRPr lang="en-US" sz="1000" dirty="0">
              <a:solidFill>
                <a:srgbClr val="000090"/>
              </a:solidFill>
            </a:endParaRPr>
          </a:p>
        </p:txBody>
      </p:sp>
      <p:sp>
        <p:nvSpPr>
          <p:cNvPr id="14" name="TextBox 13"/>
          <p:cNvSpPr txBox="1"/>
          <p:nvPr/>
        </p:nvSpPr>
        <p:spPr>
          <a:xfrm>
            <a:off x="5853633" y="2811084"/>
            <a:ext cx="1049235"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Tertiary </a:t>
            </a:r>
            <a:r>
              <a:rPr lang="en-US" sz="1000" dirty="0">
                <a:solidFill>
                  <a:srgbClr val="000090"/>
                </a:solidFill>
              </a:rPr>
              <a:t>consumer- </a:t>
            </a:r>
          </a:p>
          <a:p>
            <a:pPr algn="ctr"/>
            <a:r>
              <a:rPr lang="en-US" sz="1000" dirty="0">
                <a:solidFill>
                  <a:srgbClr val="000090"/>
                </a:solidFill>
              </a:rPr>
              <a:t>Tropic Level 4</a:t>
            </a:r>
          </a:p>
        </p:txBody>
      </p:sp>
      <p:sp>
        <p:nvSpPr>
          <p:cNvPr id="15" name="TextBox 14"/>
          <p:cNvSpPr txBox="1"/>
          <p:nvPr/>
        </p:nvSpPr>
        <p:spPr>
          <a:xfrm>
            <a:off x="5130802" y="5054068"/>
            <a:ext cx="1017352" cy="4001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Producers- Tropic Level 1</a:t>
            </a:r>
            <a:endParaRPr lang="en-US" sz="1000" dirty="0">
              <a:solidFill>
                <a:srgbClr val="000090"/>
              </a:solidFill>
            </a:endParaRPr>
          </a:p>
        </p:txBody>
      </p:sp>
    </p:spTree>
    <p:extLst>
      <p:ext uri="{BB962C8B-B14F-4D97-AF65-F5344CB8AC3E}">
        <p14:creationId xmlns:p14="http://schemas.microsoft.com/office/powerpoint/2010/main" val="3735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a:xfrm>
            <a:off x="1" y="2070846"/>
            <a:ext cx="5130800" cy="4787154"/>
          </a:xfrm>
        </p:spPr>
        <p:txBody>
          <a:bodyPr>
            <a:noAutofit/>
          </a:bodyPr>
          <a:lstStyle/>
          <a:p>
            <a:r>
              <a:rPr lang="en-US" sz="3200" dirty="0" smtClean="0"/>
              <a:t>The same is true for the wolf. It will use </a:t>
            </a:r>
            <a:r>
              <a:rPr lang="en-US" sz="3200" u="sng" dirty="0" smtClean="0"/>
              <a:t>90%</a:t>
            </a:r>
            <a:r>
              <a:rPr lang="en-US" sz="3200" dirty="0" smtClean="0"/>
              <a:t> of the energy it got from the moose or rabbit, and </a:t>
            </a:r>
            <a:r>
              <a:rPr lang="en-US" sz="3200" u="sng" dirty="0" smtClean="0"/>
              <a:t>10%</a:t>
            </a:r>
            <a:r>
              <a:rPr lang="en-US" sz="3200" dirty="0" smtClean="0"/>
              <a:t> will be passed on to the mountain lion.</a:t>
            </a:r>
          </a:p>
        </p:txBody>
      </p:sp>
      <p:pic>
        <p:nvPicPr>
          <p:cNvPr id="5" name="Picture 4"/>
          <p:cNvPicPr>
            <a:picLocks noChangeAspect="1"/>
          </p:cNvPicPr>
          <p:nvPr/>
        </p:nvPicPr>
        <p:blipFill>
          <a:blip r:embed="rId2"/>
          <a:stretch>
            <a:fillRect/>
          </a:stretch>
        </p:blipFill>
        <p:spPr>
          <a:xfrm>
            <a:off x="5130800" y="2457342"/>
            <a:ext cx="4013200" cy="3390900"/>
          </a:xfrm>
          <a:prstGeom prst="rect">
            <a:avLst/>
          </a:prstGeom>
        </p:spPr>
      </p:pic>
      <p:sp>
        <p:nvSpPr>
          <p:cNvPr id="12" name="TextBox 11"/>
          <p:cNvSpPr txBox="1"/>
          <p:nvPr/>
        </p:nvSpPr>
        <p:spPr>
          <a:xfrm>
            <a:off x="5130799" y="4383005"/>
            <a:ext cx="1201430"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Primary </a:t>
            </a:r>
            <a:r>
              <a:rPr lang="en-US" sz="1000" dirty="0">
                <a:solidFill>
                  <a:srgbClr val="000090"/>
                </a:solidFill>
              </a:rPr>
              <a:t>consumers- Tropic Level 2</a:t>
            </a:r>
          </a:p>
        </p:txBody>
      </p:sp>
      <p:sp>
        <p:nvSpPr>
          <p:cNvPr id="13" name="TextBox 12"/>
          <p:cNvSpPr txBox="1"/>
          <p:nvPr/>
        </p:nvSpPr>
        <p:spPr>
          <a:xfrm>
            <a:off x="5301403" y="3759694"/>
            <a:ext cx="1183229"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Secondary consumer- </a:t>
            </a:r>
          </a:p>
          <a:p>
            <a:pPr algn="ctr"/>
            <a:r>
              <a:rPr lang="en-US" sz="1000" dirty="0" smtClean="0">
                <a:solidFill>
                  <a:srgbClr val="000090"/>
                </a:solidFill>
              </a:rPr>
              <a:t>Tropic </a:t>
            </a:r>
            <a:r>
              <a:rPr lang="en-US" sz="1000" dirty="0">
                <a:solidFill>
                  <a:srgbClr val="000090"/>
                </a:solidFill>
              </a:rPr>
              <a:t>Level </a:t>
            </a:r>
            <a:r>
              <a:rPr lang="en-US" sz="1000" dirty="0" smtClean="0">
                <a:solidFill>
                  <a:srgbClr val="000090"/>
                </a:solidFill>
              </a:rPr>
              <a:t>3</a:t>
            </a:r>
            <a:endParaRPr lang="en-US" sz="1000" dirty="0">
              <a:solidFill>
                <a:srgbClr val="000090"/>
              </a:solidFill>
            </a:endParaRPr>
          </a:p>
        </p:txBody>
      </p:sp>
      <p:sp>
        <p:nvSpPr>
          <p:cNvPr id="14" name="TextBox 13"/>
          <p:cNvSpPr txBox="1"/>
          <p:nvPr/>
        </p:nvSpPr>
        <p:spPr>
          <a:xfrm>
            <a:off x="5853633" y="2811084"/>
            <a:ext cx="1049235"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Tertiary </a:t>
            </a:r>
            <a:r>
              <a:rPr lang="en-US" sz="1000" dirty="0">
                <a:solidFill>
                  <a:srgbClr val="000090"/>
                </a:solidFill>
              </a:rPr>
              <a:t>consumer- </a:t>
            </a:r>
          </a:p>
          <a:p>
            <a:pPr algn="ctr"/>
            <a:r>
              <a:rPr lang="en-US" sz="1000" dirty="0">
                <a:solidFill>
                  <a:srgbClr val="000090"/>
                </a:solidFill>
              </a:rPr>
              <a:t>Tropic Level 4</a:t>
            </a:r>
          </a:p>
        </p:txBody>
      </p:sp>
      <p:sp>
        <p:nvSpPr>
          <p:cNvPr id="15" name="TextBox 14"/>
          <p:cNvSpPr txBox="1"/>
          <p:nvPr/>
        </p:nvSpPr>
        <p:spPr>
          <a:xfrm>
            <a:off x="5130802" y="5054068"/>
            <a:ext cx="1017352" cy="4001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Producers- Tropic Level 1</a:t>
            </a:r>
            <a:endParaRPr lang="en-US" sz="1000" dirty="0">
              <a:solidFill>
                <a:srgbClr val="000090"/>
              </a:solidFill>
            </a:endParaRPr>
          </a:p>
        </p:txBody>
      </p:sp>
    </p:spTree>
    <p:extLst>
      <p:ext uri="{BB962C8B-B14F-4D97-AF65-F5344CB8AC3E}">
        <p14:creationId xmlns:p14="http://schemas.microsoft.com/office/powerpoint/2010/main" val="3557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Content Placeholder 2"/>
          <p:cNvSpPr>
            <a:spLocks noGrp="1"/>
          </p:cNvSpPr>
          <p:nvPr>
            <p:ph idx="1"/>
          </p:nvPr>
        </p:nvSpPr>
        <p:spPr>
          <a:xfrm>
            <a:off x="1" y="2070846"/>
            <a:ext cx="5130800" cy="4787154"/>
          </a:xfrm>
        </p:spPr>
        <p:txBody>
          <a:bodyPr>
            <a:noAutofit/>
          </a:bodyPr>
          <a:lstStyle/>
          <a:p>
            <a:r>
              <a:rPr lang="en-US" sz="3200" dirty="0" smtClean="0"/>
              <a:t>It takes </a:t>
            </a:r>
            <a:r>
              <a:rPr lang="en-US" sz="3200" dirty="0"/>
              <a:t>the energy </a:t>
            </a:r>
            <a:r>
              <a:rPr lang="en-US" sz="3200" dirty="0" smtClean="0"/>
              <a:t>millions of </a:t>
            </a:r>
            <a:r>
              <a:rPr lang="en-US" sz="3200" u="sng" dirty="0" smtClean="0"/>
              <a:t>producers</a:t>
            </a:r>
            <a:r>
              <a:rPr lang="en-US" sz="3200" dirty="0" smtClean="0"/>
              <a:t> </a:t>
            </a:r>
            <a:r>
              <a:rPr lang="en-US" sz="3200" dirty="0"/>
              <a:t>just to support one </a:t>
            </a:r>
            <a:r>
              <a:rPr lang="en-US" sz="3200" u="sng" dirty="0"/>
              <a:t>higher-level</a:t>
            </a:r>
            <a:r>
              <a:rPr lang="en-US" sz="3200" dirty="0"/>
              <a:t> consumer. This is why we have so much plant life at the bottom of each food chain yet so few consumers at the top of each food chain</a:t>
            </a:r>
            <a:r>
              <a:rPr lang="en-US" sz="3200" dirty="0" smtClean="0"/>
              <a:t>.</a:t>
            </a:r>
          </a:p>
        </p:txBody>
      </p:sp>
      <p:pic>
        <p:nvPicPr>
          <p:cNvPr id="5" name="Picture 4"/>
          <p:cNvPicPr>
            <a:picLocks noChangeAspect="1"/>
          </p:cNvPicPr>
          <p:nvPr/>
        </p:nvPicPr>
        <p:blipFill>
          <a:blip r:embed="rId2"/>
          <a:stretch>
            <a:fillRect/>
          </a:stretch>
        </p:blipFill>
        <p:spPr>
          <a:xfrm>
            <a:off x="5130800" y="2457342"/>
            <a:ext cx="4013200" cy="3390900"/>
          </a:xfrm>
          <a:prstGeom prst="rect">
            <a:avLst/>
          </a:prstGeom>
        </p:spPr>
      </p:pic>
      <p:sp>
        <p:nvSpPr>
          <p:cNvPr id="12" name="TextBox 11"/>
          <p:cNvSpPr txBox="1"/>
          <p:nvPr/>
        </p:nvSpPr>
        <p:spPr>
          <a:xfrm>
            <a:off x="5130799" y="4383005"/>
            <a:ext cx="1201430"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Primary </a:t>
            </a:r>
            <a:r>
              <a:rPr lang="en-US" sz="1000" dirty="0">
                <a:solidFill>
                  <a:srgbClr val="000090"/>
                </a:solidFill>
              </a:rPr>
              <a:t>consumers- Tropic Level 2</a:t>
            </a:r>
          </a:p>
        </p:txBody>
      </p:sp>
      <p:sp>
        <p:nvSpPr>
          <p:cNvPr id="13" name="TextBox 12"/>
          <p:cNvSpPr txBox="1"/>
          <p:nvPr/>
        </p:nvSpPr>
        <p:spPr>
          <a:xfrm>
            <a:off x="5301403" y="3759694"/>
            <a:ext cx="1183229"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Secondary consumer- </a:t>
            </a:r>
          </a:p>
          <a:p>
            <a:pPr algn="ctr"/>
            <a:r>
              <a:rPr lang="en-US" sz="1000" dirty="0" smtClean="0">
                <a:solidFill>
                  <a:srgbClr val="000090"/>
                </a:solidFill>
              </a:rPr>
              <a:t>Tropic </a:t>
            </a:r>
            <a:r>
              <a:rPr lang="en-US" sz="1000" dirty="0">
                <a:solidFill>
                  <a:srgbClr val="000090"/>
                </a:solidFill>
              </a:rPr>
              <a:t>Level </a:t>
            </a:r>
            <a:r>
              <a:rPr lang="en-US" sz="1000" dirty="0" smtClean="0">
                <a:solidFill>
                  <a:srgbClr val="000090"/>
                </a:solidFill>
              </a:rPr>
              <a:t>3</a:t>
            </a:r>
            <a:endParaRPr lang="en-US" sz="1000" dirty="0">
              <a:solidFill>
                <a:srgbClr val="000090"/>
              </a:solidFill>
            </a:endParaRPr>
          </a:p>
        </p:txBody>
      </p:sp>
      <p:sp>
        <p:nvSpPr>
          <p:cNvPr id="14" name="TextBox 13"/>
          <p:cNvSpPr txBox="1"/>
          <p:nvPr/>
        </p:nvSpPr>
        <p:spPr>
          <a:xfrm>
            <a:off x="5853633" y="2811084"/>
            <a:ext cx="1049235"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Tertiary </a:t>
            </a:r>
            <a:r>
              <a:rPr lang="en-US" sz="1000" dirty="0">
                <a:solidFill>
                  <a:srgbClr val="000090"/>
                </a:solidFill>
              </a:rPr>
              <a:t>consumer- </a:t>
            </a:r>
          </a:p>
          <a:p>
            <a:pPr algn="ctr"/>
            <a:r>
              <a:rPr lang="en-US" sz="1000" dirty="0">
                <a:solidFill>
                  <a:srgbClr val="000090"/>
                </a:solidFill>
              </a:rPr>
              <a:t>Tropic Level 4</a:t>
            </a:r>
          </a:p>
        </p:txBody>
      </p:sp>
      <p:sp>
        <p:nvSpPr>
          <p:cNvPr id="15" name="TextBox 14"/>
          <p:cNvSpPr txBox="1"/>
          <p:nvPr/>
        </p:nvSpPr>
        <p:spPr>
          <a:xfrm>
            <a:off x="5130802" y="5054068"/>
            <a:ext cx="1017352" cy="4001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solidFill>
                  <a:srgbClr val="000090"/>
                </a:solidFill>
              </a:rPr>
              <a:t>Producers- Tropic Level 1</a:t>
            </a:r>
            <a:endParaRPr lang="en-US" sz="1000" dirty="0">
              <a:solidFill>
                <a:srgbClr val="000090"/>
              </a:solidFill>
            </a:endParaRPr>
          </a:p>
        </p:txBody>
      </p:sp>
    </p:spTree>
    <p:extLst>
      <p:ext uri="{BB962C8B-B14F-4D97-AF65-F5344CB8AC3E}">
        <p14:creationId xmlns:p14="http://schemas.microsoft.com/office/powerpoint/2010/main" val="15854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22429" y="4141877"/>
            <a:ext cx="2997471" cy="1962373"/>
          </a:xfrm>
          <a:prstGeom prst="rect">
            <a:avLst/>
          </a:prstGeom>
        </p:spPr>
      </p:pic>
      <p:sp>
        <p:nvSpPr>
          <p:cNvPr id="2" name="Title 1"/>
          <p:cNvSpPr>
            <a:spLocks noGrp="1"/>
          </p:cNvSpPr>
          <p:nvPr>
            <p:ph type="title"/>
          </p:nvPr>
        </p:nvSpPr>
        <p:spPr/>
        <p:txBody>
          <a:bodyPr/>
          <a:lstStyle/>
          <a:p>
            <a:r>
              <a:rPr lang="en-US" dirty="0" smtClean="0"/>
              <a:t>Biotic &amp; Abiotic factors</a:t>
            </a:r>
            <a:endParaRPr lang="en-US" dirty="0"/>
          </a:p>
        </p:txBody>
      </p:sp>
      <p:sp>
        <p:nvSpPr>
          <p:cNvPr id="3" name="Content Placeholder 2"/>
          <p:cNvSpPr>
            <a:spLocks noGrp="1"/>
          </p:cNvSpPr>
          <p:nvPr>
            <p:ph idx="1"/>
          </p:nvPr>
        </p:nvSpPr>
        <p:spPr>
          <a:xfrm>
            <a:off x="0" y="2070846"/>
            <a:ext cx="7271575" cy="4182035"/>
          </a:xfrm>
        </p:spPr>
        <p:txBody>
          <a:bodyPr>
            <a:normAutofit/>
          </a:bodyPr>
          <a:lstStyle/>
          <a:p>
            <a:r>
              <a:rPr lang="en-US" sz="3200" dirty="0" smtClean="0"/>
              <a:t>Biotic factors are all of the </a:t>
            </a:r>
            <a:r>
              <a:rPr lang="en-US" sz="3200" b="1" u="sng" dirty="0" smtClean="0"/>
              <a:t>LIVING </a:t>
            </a:r>
            <a:r>
              <a:rPr lang="en-US" sz="3200" dirty="0" smtClean="0"/>
              <a:t>things of an ecosystem (ex. animals, plants, fungi, bacteria)</a:t>
            </a:r>
            <a:endParaRPr lang="en-US" sz="3200" dirty="0"/>
          </a:p>
        </p:txBody>
      </p:sp>
      <p:pic>
        <p:nvPicPr>
          <p:cNvPr id="4" name="Picture 3"/>
          <p:cNvPicPr>
            <a:picLocks noChangeAspect="1"/>
          </p:cNvPicPr>
          <p:nvPr/>
        </p:nvPicPr>
        <p:blipFill>
          <a:blip r:embed="rId3"/>
          <a:stretch>
            <a:fillRect/>
          </a:stretch>
        </p:blipFill>
        <p:spPr>
          <a:xfrm>
            <a:off x="6212924" y="5080757"/>
            <a:ext cx="2931076" cy="1764731"/>
          </a:xfrm>
          <a:prstGeom prst="rect">
            <a:avLst/>
          </a:prstGeom>
        </p:spPr>
      </p:pic>
      <p:pic>
        <p:nvPicPr>
          <p:cNvPr id="7" name="Picture 6"/>
          <p:cNvPicPr>
            <a:picLocks noChangeAspect="1"/>
          </p:cNvPicPr>
          <p:nvPr/>
        </p:nvPicPr>
        <p:blipFill>
          <a:blip r:embed="rId4"/>
          <a:stretch>
            <a:fillRect/>
          </a:stretch>
        </p:blipFill>
        <p:spPr>
          <a:xfrm>
            <a:off x="0" y="4141877"/>
            <a:ext cx="2821770" cy="1877760"/>
          </a:xfrm>
          <a:prstGeom prst="rect">
            <a:avLst/>
          </a:prstGeom>
        </p:spPr>
      </p:pic>
      <p:pic>
        <p:nvPicPr>
          <p:cNvPr id="8" name="Picture 7"/>
          <p:cNvPicPr>
            <a:picLocks noChangeAspect="1"/>
          </p:cNvPicPr>
          <p:nvPr/>
        </p:nvPicPr>
        <p:blipFill>
          <a:blip r:embed="rId5"/>
          <a:stretch>
            <a:fillRect/>
          </a:stretch>
        </p:blipFill>
        <p:spPr>
          <a:xfrm>
            <a:off x="2429411" y="5476903"/>
            <a:ext cx="1913414" cy="1366725"/>
          </a:xfrm>
          <a:prstGeom prst="rect">
            <a:avLst/>
          </a:prstGeom>
        </p:spPr>
      </p:pic>
      <p:pic>
        <p:nvPicPr>
          <p:cNvPr id="9" name="Picture 8"/>
          <p:cNvPicPr>
            <a:picLocks noChangeAspect="1"/>
          </p:cNvPicPr>
          <p:nvPr/>
        </p:nvPicPr>
        <p:blipFill>
          <a:blip r:embed="rId6"/>
          <a:stretch>
            <a:fillRect/>
          </a:stretch>
        </p:blipFill>
        <p:spPr>
          <a:xfrm>
            <a:off x="7271574" y="2070846"/>
            <a:ext cx="1872426" cy="2813755"/>
          </a:xfrm>
          <a:prstGeom prst="rect">
            <a:avLst/>
          </a:prstGeom>
        </p:spPr>
      </p:pic>
    </p:spTree>
    <p:extLst>
      <p:ext uri="{BB962C8B-B14F-4D97-AF65-F5344CB8AC3E}">
        <p14:creationId xmlns:p14="http://schemas.microsoft.com/office/powerpoint/2010/main" val="16408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&amp; Abiotic factors</a:t>
            </a:r>
            <a:endParaRPr lang="en-US" dirty="0"/>
          </a:p>
        </p:txBody>
      </p:sp>
      <p:sp>
        <p:nvSpPr>
          <p:cNvPr id="3" name="Content Placeholder 2"/>
          <p:cNvSpPr>
            <a:spLocks noGrp="1"/>
          </p:cNvSpPr>
          <p:nvPr>
            <p:ph idx="1"/>
          </p:nvPr>
        </p:nvSpPr>
        <p:spPr>
          <a:xfrm>
            <a:off x="0" y="2070846"/>
            <a:ext cx="4864851" cy="3993285"/>
          </a:xfrm>
        </p:spPr>
        <p:txBody>
          <a:bodyPr>
            <a:normAutofit/>
          </a:bodyPr>
          <a:lstStyle/>
          <a:p>
            <a:r>
              <a:rPr lang="en-US" sz="3200" dirty="0" smtClean="0"/>
              <a:t>Abiotic factors are all of the </a:t>
            </a:r>
            <a:r>
              <a:rPr lang="en-US" sz="3200" b="1" u="sng" dirty="0" smtClean="0"/>
              <a:t>NON-LIVING</a:t>
            </a:r>
            <a:r>
              <a:rPr lang="en-US" sz="3200" dirty="0" smtClean="0"/>
              <a:t> things of an ecosystem (ex. </a:t>
            </a:r>
            <a:r>
              <a:rPr lang="en-US" sz="3200" dirty="0"/>
              <a:t>a</a:t>
            </a:r>
            <a:r>
              <a:rPr lang="en-US" sz="3200" dirty="0" smtClean="0"/>
              <a:t>ir, soil, sun, water, wind)</a:t>
            </a:r>
            <a:endParaRPr lang="en-US" sz="3200" dirty="0"/>
          </a:p>
        </p:txBody>
      </p:sp>
      <p:pic>
        <p:nvPicPr>
          <p:cNvPr id="5" name="Picture 4"/>
          <p:cNvPicPr>
            <a:picLocks noChangeAspect="1"/>
          </p:cNvPicPr>
          <p:nvPr/>
        </p:nvPicPr>
        <p:blipFill>
          <a:blip r:embed="rId2"/>
          <a:stretch>
            <a:fillRect/>
          </a:stretch>
        </p:blipFill>
        <p:spPr>
          <a:xfrm>
            <a:off x="4864851" y="1817155"/>
            <a:ext cx="4279149" cy="3649000"/>
          </a:xfrm>
          <a:prstGeom prst="rect">
            <a:avLst/>
          </a:prstGeom>
        </p:spPr>
      </p:pic>
    </p:spTree>
    <p:extLst>
      <p:ext uri="{BB962C8B-B14F-4D97-AF65-F5344CB8AC3E}">
        <p14:creationId xmlns:p14="http://schemas.microsoft.com/office/powerpoint/2010/main" val="27044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Pick out the biotic &amp; abiotic factors of this ecosystem</a:t>
            </a:r>
            <a:endParaRPr lang="en-US" dirty="0"/>
          </a:p>
        </p:txBody>
      </p:sp>
      <p:pic>
        <p:nvPicPr>
          <p:cNvPr id="12" name="Picture 11"/>
          <p:cNvPicPr>
            <a:picLocks noChangeAspect="1"/>
          </p:cNvPicPr>
          <p:nvPr/>
        </p:nvPicPr>
        <p:blipFill>
          <a:blip r:embed="rId3"/>
          <a:stretch>
            <a:fillRect/>
          </a:stretch>
        </p:blipFill>
        <p:spPr>
          <a:xfrm>
            <a:off x="1098434" y="1761876"/>
            <a:ext cx="6930557" cy="4962279"/>
          </a:xfrm>
          <a:prstGeom prst="rect">
            <a:avLst/>
          </a:prstGeom>
        </p:spPr>
      </p:pic>
    </p:spTree>
    <p:extLst>
      <p:ext uri="{BB962C8B-B14F-4D97-AF65-F5344CB8AC3E}">
        <p14:creationId xmlns:p14="http://schemas.microsoft.com/office/powerpoint/2010/main" val="270447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Organization</a:t>
            </a:r>
            <a:endParaRPr lang="en-US" dirty="0"/>
          </a:p>
        </p:txBody>
      </p:sp>
      <p:sp>
        <p:nvSpPr>
          <p:cNvPr id="3" name="Content Placeholder 2"/>
          <p:cNvSpPr>
            <a:spLocks noGrp="1"/>
          </p:cNvSpPr>
          <p:nvPr>
            <p:ph idx="1"/>
          </p:nvPr>
        </p:nvSpPr>
        <p:spPr>
          <a:xfrm>
            <a:off x="0" y="1693220"/>
            <a:ext cx="8377239" cy="4559661"/>
          </a:xfrm>
        </p:spPr>
        <p:txBody>
          <a:bodyPr/>
          <a:lstStyle/>
          <a:p>
            <a:r>
              <a:rPr lang="en-US" dirty="0" smtClean="0"/>
              <a:t>There are many ways living things interact with other living things in their environment. We describe these living and non-living things in five levels of organization.</a:t>
            </a:r>
          </a:p>
          <a:p>
            <a:r>
              <a:rPr lang="en-US" dirty="0" smtClean="0"/>
              <a:t>A single living species is an </a:t>
            </a:r>
            <a:r>
              <a:rPr lang="en-US" b="1" u="sng" dirty="0" smtClean="0"/>
              <a:t>organism</a:t>
            </a:r>
            <a:r>
              <a:rPr lang="en-US" dirty="0" smtClean="0"/>
              <a:t>.</a:t>
            </a:r>
          </a:p>
          <a:p>
            <a:r>
              <a:rPr lang="en-US" dirty="0" smtClean="0"/>
              <a:t>A group of the same species living together is a </a:t>
            </a:r>
            <a:r>
              <a:rPr lang="en-US" b="1" u="sng" dirty="0" smtClean="0"/>
              <a:t>population</a:t>
            </a:r>
            <a:r>
              <a:rPr lang="en-US" dirty="0" smtClean="0"/>
              <a:t>.</a:t>
            </a:r>
          </a:p>
          <a:p>
            <a:r>
              <a:rPr lang="en-US" dirty="0" smtClean="0"/>
              <a:t>A group of different species living together is a </a:t>
            </a:r>
            <a:r>
              <a:rPr lang="en-US" b="1" u="sng" dirty="0" smtClean="0"/>
              <a:t>community</a:t>
            </a:r>
            <a:r>
              <a:rPr lang="en-US" dirty="0" smtClean="0"/>
              <a:t>.</a:t>
            </a:r>
            <a:endParaRPr lang="en-US" dirty="0"/>
          </a:p>
        </p:txBody>
      </p:sp>
      <p:pic>
        <p:nvPicPr>
          <p:cNvPr id="4" name="Picture 3"/>
          <p:cNvPicPr>
            <a:picLocks noChangeAspect="1"/>
          </p:cNvPicPr>
          <p:nvPr/>
        </p:nvPicPr>
        <p:blipFill>
          <a:blip r:embed="rId2"/>
          <a:stretch>
            <a:fillRect/>
          </a:stretch>
        </p:blipFill>
        <p:spPr>
          <a:xfrm>
            <a:off x="5658768" y="2886642"/>
            <a:ext cx="1203048" cy="800574"/>
          </a:xfrm>
          <a:prstGeom prst="rect">
            <a:avLst/>
          </a:prstGeom>
        </p:spPr>
      </p:pic>
      <p:pic>
        <p:nvPicPr>
          <p:cNvPr id="5" name="Picture 4"/>
          <p:cNvPicPr>
            <a:picLocks noChangeAspect="1"/>
          </p:cNvPicPr>
          <p:nvPr/>
        </p:nvPicPr>
        <p:blipFill>
          <a:blip r:embed="rId3"/>
          <a:stretch>
            <a:fillRect/>
          </a:stretch>
        </p:blipFill>
        <p:spPr>
          <a:xfrm>
            <a:off x="6902314" y="3852857"/>
            <a:ext cx="1540961" cy="1025440"/>
          </a:xfrm>
          <a:prstGeom prst="rect">
            <a:avLst/>
          </a:prstGeom>
        </p:spPr>
      </p:pic>
      <p:pic>
        <p:nvPicPr>
          <p:cNvPr id="6" name="Picture 5"/>
          <p:cNvPicPr>
            <a:picLocks noChangeAspect="1"/>
          </p:cNvPicPr>
          <p:nvPr/>
        </p:nvPicPr>
        <p:blipFill>
          <a:blip r:embed="rId4"/>
          <a:stretch>
            <a:fillRect/>
          </a:stretch>
        </p:blipFill>
        <p:spPr>
          <a:xfrm>
            <a:off x="7603039" y="5585096"/>
            <a:ext cx="1033831" cy="1272904"/>
          </a:xfrm>
          <a:prstGeom prst="rect">
            <a:avLst/>
          </a:prstGeom>
        </p:spPr>
      </p:pic>
      <p:pic>
        <p:nvPicPr>
          <p:cNvPr id="7" name="Picture 6"/>
          <p:cNvPicPr>
            <a:picLocks noChangeAspect="1"/>
          </p:cNvPicPr>
          <p:nvPr/>
        </p:nvPicPr>
        <p:blipFill>
          <a:blip r:embed="rId5"/>
          <a:stretch>
            <a:fillRect/>
          </a:stretch>
        </p:blipFill>
        <p:spPr>
          <a:xfrm>
            <a:off x="3522265" y="5852236"/>
            <a:ext cx="1342747" cy="1005764"/>
          </a:xfrm>
          <a:prstGeom prst="rect">
            <a:avLst/>
          </a:prstGeom>
        </p:spPr>
      </p:pic>
      <p:pic>
        <p:nvPicPr>
          <p:cNvPr id="8" name="Picture 7"/>
          <p:cNvPicPr>
            <a:picLocks noChangeAspect="1"/>
          </p:cNvPicPr>
          <p:nvPr/>
        </p:nvPicPr>
        <p:blipFill>
          <a:blip r:embed="rId6"/>
          <a:stretch>
            <a:fillRect/>
          </a:stretch>
        </p:blipFill>
        <p:spPr>
          <a:xfrm>
            <a:off x="4865012" y="5852236"/>
            <a:ext cx="1395280" cy="1005764"/>
          </a:xfrm>
          <a:prstGeom prst="rect">
            <a:avLst/>
          </a:prstGeom>
        </p:spPr>
      </p:pic>
      <p:pic>
        <p:nvPicPr>
          <p:cNvPr id="9" name="Picture 8"/>
          <p:cNvPicPr>
            <a:picLocks noChangeAspect="1"/>
          </p:cNvPicPr>
          <p:nvPr/>
        </p:nvPicPr>
        <p:blipFill>
          <a:blip r:embed="rId7"/>
          <a:stretch>
            <a:fillRect/>
          </a:stretch>
        </p:blipFill>
        <p:spPr>
          <a:xfrm>
            <a:off x="6260292" y="5852236"/>
            <a:ext cx="1342747" cy="1005764"/>
          </a:xfrm>
          <a:prstGeom prst="rect">
            <a:avLst/>
          </a:prstGeom>
        </p:spPr>
      </p:pic>
      <p:pic>
        <p:nvPicPr>
          <p:cNvPr id="10" name="Picture 9"/>
          <p:cNvPicPr>
            <a:picLocks noChangeAspect="1"/>
          </p:cNvPicPr>
          <p:nvPr/>
        </p:nvPicPr>
        <p:blipFill>
          <a:blip r:embed="rId8"/>
          <a:stretch>
            <a:fillRect/>
          </a:stretch>
        </p:blipFill>
        <p:spPr>
          <a:xfrm>
            <a:off x="559444" y="5587090"/>
            <a:ext cx="2962820" cy="1302242"/>
          </a:xfrm>
          <a:prstGeom prst="rect">
            <a:avLst/>
          </a:prstGeom>
        </p:spPr>
      </p:pic>
    </p:spTree>
    <p:extLst>
      <p:ext uri="{BB962C8B-B14F-4D97-AF65-F5344CB8AC3E}">
        <p14:creationId xmlns:p14="http://schemas.microsoft.com/office/powerpoint/2010/main" val="33876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Organization</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a:effectLst/>
              </a:rPr>
              <a:t>ecosystems</a:t>
            </a:r>
            <a:r>
              <a:rPr lang="en-US" dirty="0">
                <a:effectLst/>
              </a:rPr>
              <a:t>- all the living and nonliving things of an </a:t>
            </a:r>
            <a:r>
              <a:rPr lang="en-US" dirty="0" smtClean="0">
                <a:effectLst/>
              </a:rPr>
              <a:t>area</a:t>
            </a:r>
          </a:p>
          <a:p>
            <a:r>
              <a:rPr lang="en-US" b="1" u="sng" dirty="0" smtClean="0">
                <a:effectLst/>
              </a:rPr>
              <a:t>biome</a:t>
            </a:r>
            <a:r>
              <a:rPr lang="en-US" dirty="0" smtClean="0">
                <a:effectLst/>
              </a:rPr>
              <a:t>- larger regions with similar abiotic and biotic factors</a:t>
            </a:r>
            <a:endParaRPr lang="en-US" b="1" u="sng" dirty="0" smtClean="0">
              <a:effectLst/>
            </a:endParaRPr>
          </a:p>
          <a:p>
            <a:endParaRPr lang="en-US" b="1" u="sng" dirty="0">
              <a:effectLst/>
            </a:endParaRPr>
          </a:p>
          <a:p>
            <a:endParaRPr lang="en-US" b="1" u="sng" dirty="0" smtClean="0">
              <a:effectLst/>
            </a:endParaRPr>
          </a:p>
          <a:p>
            <a:endParaRPr lang="en-US" b="1" u="sng" dirty="0" smtClean="0">
              <a:effectLst/>
            </a:endParaRPr>
          </a:p>
          <a:p>
            <a:endParaRPr lang="en-US" b="1" u="sng" dirty="0" smtClean="0">
              <a:effectLst/>
            </a:endParaRPr>
          </a:p>
          <a:p>
            <a:r>
              <a:rPr lang="en-US" b="1" u="sng" dirty="0" smtClean="0">
                <a:effectLst/>
              </a:rPr>
              <a:t>biosphere</a:t>
            </a:r>
            <a:r>
              <a:rPr lang="en-US" dirty="0" smtClean="0">
                <a:effectLst/>
              </a:rPr>
              <a:t>- </a:t>
            </a:r>
            <a:r>
              <a:rPr lang="en-US" dirty="0" smtClean="0">
                <a:effectLst/>
              </a:rPr>
              <a:t>all life </a:t>
            </a:r>
            <a:r>
              <a:rPr lang="en-US" dirty="0">
                <a:effectLst/>
              </a:rPr>
              <a:t>on </a:t>
            </a:r>
            <a:r>
              <a:rPr lang="en-US" dirty="0" smtClean="0">
                <a:effectLst/>
              </a:rPr>
              <a:t>Earth</a:t>
            </a:r>
            <a:endParaRPr lang="en-US" dirty="0">
              <a:effectLst/>
            </a:endParaRPr>
          </a:p>
        </p:txBody>
      </p:sp>
      <p:pic>
        <p:nvPicPr>
          <p:cNvPr id="5" name="Picture 4"/>
          <p:cNvPicPr>
            <a:picLocks noChangeAspect="1"/>
          </p:cNvPicPr>
          <p:nvPr/>
        </p:nvPicPr>
        <p:blipFill>
          <a:blip r:embed="rId2"/>
          <a:stretch>
            <a:fillRect/>
          </a:stretch>
        </p:blipFill>
        <p:spPr>
          <a:xfrm>
            <a:off x="8077427" y="4971222"/>
            <a:ext cx="1074300" cy="714898"/>
          </a:xfrm>
          <a:prstGeom prst="rect">
            <a:avLst/>
          </a:prstGeom>
        </p:spPr>
      </p:pic>
      <p:pic>
        <p:nvPicPr>
          <p:cNvPr id="6" name="Picture 5"/>
          <p:cNvPicPr>
            <a:picLocks noChangeAspect="1"/>
          </p:cNvPicPr>
          <p:nvPr/>
        </p:nvPicPr>
        <p:blipFill>
          <a:blip r:embed="rId3"/>
          <a:stretch>
            <a:fillRect/>
          </a:stretch>
        </p:blipFill>
        <p:spPr>
          <a:xfrm>
            <a:off x="7043595" y="4413216"/>
            <a:ext cx="1033831" cy="1272904"/>
          </a:xfrm>
          <a:prstGeom prst="rect">
            <a:avLst/>
          </a:prstGeom>
        </p:spPr>
      </p:pic>
      <p:pic>
        <p:nvPicPr>
          <p:cNvPr id="7" name="Picture 6"/>
          <p:cNvPicPr>
            <a:picLocks noChangeAspect="1"/>
          </p:cNvPicPr>
          <p:nvPr/>
        </p:nvPicPr>
        <p:blipFill>
          <a:blip r:embed="rId4"/>
          <a:stretch>
            <a:fillRect/>
          </a:stretch>
        </p:blipFill>
        <p:spPr>
          <a:xfrm>
            <a:off x="2962821" y="4413216"/>
            <a:ext cx="1342747" cy="1005764"/>
          </a:xfrm>
          <a:prstGeom prst="rect">
            <a:avLst/>
          </a:prstGeom>
        </p:spPr>
      </p:pic>
      <p:pic>
        <p:nvPicPr>
          <p:cNvPr id="8" name="Picture 7"/>
          <p:cNvPicPr>
            <a:picLocks noChangeAspect="1"/>
          </p:cNvPicPr>
          <p:nvPr/>
        </p:nvPicPr>
        <p:blipFill>
          <a:blip r:embed="rId5"/>
          <a:stretch>
            <a:fillRect/>
          </a:stretch>
        </p:blipFill>
        <p:spPr>
          <a:xfrm>
            <a:off x="4305568" y="4680356"/>
            <a:ext cx="1395280" cy="1005764"/>
          </a:xfrm>
          <a:prstGeom prst="rect">
            <a:avLst/>
          </a:prstGeom>
        </p:spPr>
      </p:pic>
      <p:pic>
        <p:nvPicPr>
          <p:cNvPr id="9" name="Picture 8"/>
          <p:cNvPicPr>
            <a:picLocks noChangeAspect="1"/>
          </p:cNvPicPr>
          <p:nvPr/>
        </p:nvPicPr>
        <p:blipFill>
          <a:blip r:embed="rId6"/>
          <a:stretch>
            <a:fillRect/>
          </a:stretch>
        </p:blipFill>
        <p:spPr>
          <a:xfrm>
            <a:off x="5700848" y="4597666"/>
            <a:ext cx="1342747" cy="1005764"/>
          </a:xfrm>
          <a:prstGeom prst="rect">
            <a:avLst/>
          </a:prstGeom>
        </p:spPr>
      </p:pic>
      <p:pic>
        <p:nvPicPr>
          <p:cNvPr id="10" name="Picture 9"/>
          <p:cNvPicPr>
            <a:picLocks noChangeAspect="1"/>
          </p:cNvPicPr>
          <p:nvPr/>
        </p:nvPicPr>
        <p:blipFill>
          <a:blip r:embed="rId7"/>
          <a:stretch>
            <a:fillRect/>
          </a:stretch>
        </p:blipFill>
        <p:spPr>
          <a:xfrm>
            <a:off x="0" y="4383877"/>
            <a:ext cx="2962820" cy="1302242"/>
          </a:xfrm>
          <a:prstGeom prst="rect">
            <a:avLst/>
          </a:prstGeom>
        </p:spPr>
      </p:pic>
      <p:pic>
        <p:nvPicPr>
          <p:cNvPr id="11" name="Picture 10"/>
          <p:cNvPicPr>
            <a:picLocks noChangeAspect="1"/>
          </p:cNvPicPr>
          <p:nvPr/>
        </p:nvPicPr>
        <p:blipFill rotWithShape="1">
          <a:blip r:embed="rId8"/>
          <a:srcRect r="41075" b="37323"/>
          <a:stretch/>
        </p:blipFill>
        <p:spPr>
          <a:xfrm>
            <a:off x="2962820" y="3321585"/>
            <a:ext cx="1296530" cy="1032967"/>
          </a:xfrm>
          <a:prstGeom prst="rect">
            <a:avLst/>
          </a:prstGeom>
        </p:spPr>
      </p:pic>
      <p:pic>
        <p:nvPicPr>
          <p:cNvPr id="12" name="Picture 11"/>
          <p:cNvPicPr>
            <a:picLocks noChangeAspect="1"/>
          </p:cNvPicPr>
          <p:nvPr/>
        </p:nvPicPr>
        <p:blipFill>
          <a:blip r:embed="rId9"/>
          <a:stretch>
            <a:fillRect/>
          </a:stretch>
        </p:blipFill>
        <p:spPr>
          <a:xfrm>
            <a:off x="7043595" y="3293449"/>
            <a:ext cx="1866278" cy="1119767"/>
          </a:xfrm>
          <a:prstGeom prst="rect">
            <a:avLst/>
          </a:prstGeom>
        </p:spPr>
      </p:pic>
      <p:pic>
        <p:nvPicPr>
          <p:cNvPr id="13" name="Picture 12"/>
          <p:cNvPicPr>
            <a:picLocks noChangeAspect="1"/>
          </p:cNvPicPr>
          <p:nvPr/>
        </p:nvPicPr>
        <p:blipFill rotWithShape="1">
          <a:blip r:embed="rId10"/>
          <a:srcRect t="35889"/>
          <a:stretch/>
        </p:blipFill>
        <p:spPr>
          <a:xfrm>
            <a:off x="4206505" y="3293449"/>
            <a:ext cx="2837090" cy="1362411"/>
          </a:xfrm>
          <a:prstGeom prst="rect">
            <a:avLst/>
          </a:prstGeom>
        </p:spPr>
      </p:pic>
      <p:pic>
        <p:nvPicPr>
          <p:cNvPr id="14" name="Picture 13"/>
          <p:cNvPicPr>
            <a:picLocks noChangeAspect="1"/>
          </p:cNvPicPr>
          <p:nvPr/>
        </p:nvPicPr>
        <p:blipFill rotWithShape="1">
          <a:blip r:embed="rId11"/>
          <a:srcRect t="15627" b="29005"/>
          <a:stretch/>
        </p:blipFill>
        <p:spPr>
          <a:xfrm>
            <a:off x="0" y="3321585"/>
            <a:ext cx="2962820" cy="1091631"/>
          </a:xfrm>
          <a:prstGeom prst="rect">
            <a:avLst/>
          </a:prstGeom>
        </p:spPr>
      </p:pic>
      <p:pic>
        <p:nvPicPr>
          <p:cNvPr id="15" name="Picture 14"/>
          <p:cNvPicPr>
            <a:picLocks noChangeAspect="1"/>
          </p:cNvPicPr>
          <p:nvPr/>
        </p:nvPicPr>
        <p:blipFill>
          <a:blip r:embed="rId12"/>
          <a:stretch>
            <a:fillRect/>
          </a:stretch>
        </p:blipFill>
        <p:spPr>
          <a:xfrm>
            <a:off x="4571205" y="5686120"/>
            <a:ext cx="1133522" cy="1133522"/>
          </a:xfrm>
          <a:prstGeom prst="rect">
            <a:avLst/>
          </a:prstGeom>
        </p:spPr>
      </p:pic>
    </p:spTree>
    <p:extLst>
      <p:ext uri="{BB962C8B-B14F-4D97-AF65-F5344CB8AC3E}">
        <p14:creationId xmlns:p14="http://schemas.microsoft.com/office/powerpoint/2010/main" val="15630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a:t>
            </a:r>
            <a:endParaRPr lang="en-US" dirty="0"/>
          </a:p>
        </p:txBody>
      </p:sp>
      <p:sp>
        <p:nvSpPr>
          <p:cNvPr id="5" name="Content Placeholder 4"/>
          <p:cNvSpPr>
            <a:spLocks noGrp="1"/>
          </p:cNvSpPr>
          <p:nvPr>
            <p:ph idx="1"/>
          </p:nvPr>
        </p:nvSpPr>
        <p:spPr/>
        <p:txBody>
          <a:bodyPr>
            <a:normAutofit/>
          </a:bodyPr>
          <a:lstStyle/>
          <a:p>
            <a:r>
              <a:rPr lang="en-US" sz="3200" dirty="0" smtClean="0"/>
              <a:t>What do all living things need to survive?</a:t>
            </a:r>
          </a:p>
          <a:p>
            <a:pPr marL="692150" lvl="2" indent="-342900">
              <a:spcBef>
                <a:spcPts val="2000"/>
              </a:spcBef>
            </a:pPr>
            <a:r>
              <a:rPr lang="en-US" sz="3200" b="1" u="sng" dirty="0" smtClean="0"/>
              <a:t>sun, air</a:t>
            </a:r>
            <a:r>
              <a:rPr lang="en-US" sz="3200" b="1" u="sng" dirty="0"/>
              <a:t>, </a:t>
            </a:r>
            <a:r>
              <a:rPr lang="en-US" sz="3200" b="1" u="sng" dirty="0" smtClean="0"/>
              <a:t>water</a:t>
            </a:r>
            <a:r>
              <a:rPr lang="en-US" sz="3200" b="1" u="sng" dirty="0"/>
              <a:t>, </a:t>
            </a:r>
            <a:r>
              <a:rPr lang="en-US" sz="3200" b="1" u="sng" dirty="0" smtClean="0"/>
              <a:t>food/energy, &amp; shelter</a:t>
            </a:r>
          </a:p>
          <a:p>
            <a:r>
              <a:rPr lang="en-US" sz="3200" dirty="0" smtClean="0"/>
              <a:t>Where does this energy begin?</a:t>
            </a:r>
          </a:p>
          <a:p>
            <a:pPr lvl="1"/>
            <a:r>
              <a:rPr lang="en-US" sz="3200" b="1" u="sng" dirty="0" smtClean="0"/>
              <a:t>the </a:t>
            </a:r>
            <a:r>
              <a:rPr lang="en-US" sz="3200" b="1" u="sng" dirty="0" smtClean="0"/>
              <a:t>sun</a:t>
            </a:r>
          </a:p>
        </p:txBody>
      </p:sp>
    </p:spTree>
    <p:extLst>
      <p:ext uri="{BB962C8B-B14F-4D97-AF65-F5344CB8AC3E}">
        <p14:creationId xmlns:p14="http://schemas.microsoft.com/office/powerpoint/2010/main" val="250534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a:t>
            </a:r>
            <a:endParaRPr lang="en-US" dirty="0"/>
          </a:p>
        </p:txBody>
      </p:sp>
      <p:sp>
        <p:nvSpPr>
          <p:cNvPr id="5" name="Content Placeholder 4"/>
          <p:cNvSpPr>
            <a:spLocks noGrp="1"/>
          </p:cNvSpPr>
          <p:nvPr>
            <p:ph idx="1"/>
          </p:nvPr>
        </p:nvSpPr>
        <p:spPr>
          <a:xfrm>
            <a:off x="0" y="2070846"/>
            <a:ext cx="5653865" cy="4787154"/>
          </a:xfrm>
        </p:spPr>
        <p:txBody>
          <a:bodyPr>
            <a:normAutofit fontScale="92500" lnSpcReduction="20000"/>
          </a:bodyPr>
          <a:lstStyle/>
          <a:p>
            <a:r>
              <a:rPr lang="en-US" sz="3200" dirty="0" smtClean="0"/>
              <a:t>All living need similar things to survive. We classify these living things by how they get their energy:</a:t>
            </a:r>
          </a:p>
          <a:p>
            <a:pPr lvl="1"/>
            <a:r>
              <a:rPr lang="en-US" sz="3200" b="1" u="sng" dirty="0" smtClean="0"/>
              <a:t>Producers</a:t>
            </a:r>
            <a:r>
              <a:rPr lang="en-US" sz="3200" dirty="0" smtClean="0"/>
              <a:t>- make their own energy</a:t>
            </a:r>
          </a:p>
          <a:p>
            <a:pPr lvl="1"/>
            <a:r>
              <a:rPr lang="en-US" sz="3200" b="1" u="sng" dirty="0" smtClean="0"/>
              <a:t>Consumers</a:t>
            </a:r>
            <a:r>
              <a:rPr lang="en-US" sz="3200" dirty="0" smtClean="0"/>
              <a:t>- get their energy from another source</a:t>
            </a:r>
          </a:p>
          <a:p>
            <a:pPr lvl="1"/>
            <a:r>
              <a:rPr lang="en-US" sz="3200" b="1" u="sng" dirty="0" smtClean="0"/>
              <a:t>Decomposers</a:t>
            </a:r>
            <a:r>
              <a:rPr lang="en-US" sz="3200" dirty="0" smtClean="0"/>
              <a:t>- break down dead/decaying material for energy</a:t>
            </a:r>
            <a:endParaRPr lang="en-US" sz="3200" dirty="0"/>
          </a:p>
          <a:p>
            <a:pPr lvl="1"/>
            <a:endParaRPr lang="en-US" sz="3000" b="1" u="sng" dirty="0" smtClean="0"/>
          </a:p>
          <a:p>
            <a:endParaRPr lang="en-US" sz="3200" b="1" u="sng" dirty="0" smtClean="0"/>
          </a:p>
        </p:txBody>
      </p:sp>
      <p:pic>
        <p:nvPicPr>
          <p:cNvPr id="3" name="Picture 2"/>
          <p:cNvPicPr>
            <a:picLocks noChangeAspect="1"/>
          </p:cNvPicPr>
          <p:nvPr/>
        </p:nvPicPr>
        <p:blipFill>
          <a:blip r:embed="rId3"/>
          <a:stretch>
            <a:fillRect/>
          </a:stretch>
        </p:blipFill>
        <p:spPr>
          <a:xfrm>
            <a:off x="5653865" y="2765734"/>
            <a:ext cx="3490135" cy="3172850"/>
          </a:xfrm>
          <a:prstGeom prst="rect">
            <a:avLst/>
          </a:prstGeom>
        </p:spPr>
      </p:pic>
    </p:spTree>
    <p:extLst>
      <p:ext uri="{BB962C8B-B14F-4D97-AF65-F5344CB8AC3E}">
        <p14:creationId xmlns:p14="http://schemas.microsoft.com/office/powerpoint/2010/main" val="37702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8740</TotalTime>
  <Words>1082</Words>
  <Application>Microsoft Office PowerPoint</Application>
  <PresentationFormat>On-screen Show (4:3)</PresentationFormat>
  <Paragraphs>137</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Book Antiqua</vt:lpstr>
      <vt:lpstr>Calibri</vt:lpstr>
      <vt:lpstr>Wingdings 2</vt:lpstr>
      <vt:lpstr>Habitat</vt:lpstr>
      <vt:lpstr>Ecology</vt:lpstr>
      <vt:lpstr>What is ecology and ecosystems?</vt:lpstr>
      <vt:lpstr>Biotic &amp; Abiotic factors</vt:lpstr>
      <vt:lpstr>Biotic &amp; Abiotic factors</vt:lpstr>
      <vt:lpstr>Pick out the biotic &amp; abiotic factors of this ecosystem</vt:lpstr>
      <vt:lpstr>Levels of Organization</vt:lpstr>
      <vt:lpstr>Levels of Organization</vt:lpstr>
      <vt:lpstr>Energy Flow</vt:lpstr>
      <vt:lpstr>Energy Flow</vt:lpstr>
      <vt:lpstr>Producers</vt:lpstr>
      <vt:lpstr>Consumers</vt:lpstr>
      <vt:lpstr>Consumers</vt:lpstr>
      <vt:lpstr>Decomposers</vt:lpstr>
      <vt:lpstr>Food Chains</vt:lpstr>
      <vt:lpstr>Food Chains</vt:lpstr>
      <vt:lpstr>Food Chains</vt:lpstr>
      <vt:lpstr>Food Chains</vt:lpstr>
      <vt:lpstr>Food Chains</vt:lpstr>
      <vt:lpstr>Food Webs</vt:lpstr>
      <vt:lpstr>Food Webs</vt:lpstr>
      <vt:lpstr>Food Webs</vt:lpstr>
      <vt:lpstr>Food Webs</vt:lpstr>
      <vt:lpstr>Energy Pyramid</vt:lpstr>
      <vt:lpstr>Energy Pyramid</vt:lpstr>
      <vt:lpstr>Energy Pyramid</vt:lpstr>
      <vt:lpstr>Energy Pyramid</vt:lpstr>
      <vt:lpstr>Energy Pyramid</vt:lpstr>
      <vt:lpstr>Energy Pyramid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Jennifer Brown</dc:creator>
  <cp:lastModifiedBy>Jennifer Hale</cp:lastModifiedBy>
  <cp:revision>55</cp:revision>
  <dcterms:created xsi:type="dcterms:W3CDTF">2015-01-26T01:38:37Z</dcterms:created>
  <dcterms:modified xsi:type="dcterms:W3CDTF">2017-03-27T18:46:35Z</dcterms:modified>
</cp:coreProperties>
</file>