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7" r:id="rId9"/>
    <p:sldId id="266" r:id="rId10"/>
    <p:sldId id="271" r:id="rId11"/>
    <p:sldId id="272" r:id="rId12"/>
    <p:sldId id="274" r:id="rId13"/>
    <p:sldId id="276" r:id="rId14"/>
    <p:sldId id="277" r:id="rId15"/>
    <p:sldId id="278" r:id="rId16"/>
    <p:sldId id="279" r:id="rId17"/>
    <p:sldId id="280" r:id="rId18"/>
  </p:sldIdLst>
  <p:sldSz cx="10160000" cy="110617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2" autoAdjust="0"/>
    <p:restoredTop sz="94660"/>
  </p:normalViewPr>
  <p:slideViewPr>
    <p:cSldViewPr snapToGrid="0">
      <p:cViewPr varScale="1">
        <p:scale>
          <a:sx n="27" d="100"/>
          <a:sy n="27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810330"/>
            <a:ext cx="7620000" cy="385111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809954"/>
            <a:ext cx="7620000" cy="2670683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88933"/>
            <a:ext cx="2190750" cy="93742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88933"/>
            <a:ext cx="6445250" cy="93742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757747"/>
            <a:ext cx="8763000" cy="460135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402636"/>
            <a:ext cx="8763000" cy="241974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3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944666"/>
            <a:ext cx="4318000" cy="7018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944666"/>
            <a:ext cx="4318000" cy="7018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88936"/>
            <a:ext cx="8763000" cy="2138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711653"/>
            <a:ext cx="4298156" cy="132894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040593"/>
            <a:ext cx="4298156" cy="5943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711653"/>
            <a:ext cx="4319323" cy="132894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040593"/>
            <a:ext cx="4319323" cy="5943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0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37447"/>
            <a:ext cx="3276864" cy="258106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592682"/>
            <a:ext cx="5143500" cy="786097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318510"/>
            <a:ext cx="3276864" cy="614795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37447"/>
            <a:ext cx="3276864" cy="258106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592682"/>
            <a:ext cx="5143500" cy="786097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318510"/>
            <a:ext cx="3276864" cy="614795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88936"/>
            <a:ext cx="8763000" cy="213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944666"/>
            <a:ext cx="8763000" cy="701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0252560"/>
            <a:ext cx="2286000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E9B62-DEDE-4AF3-9AED-24F01B1DB63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0252560"/>
            <a:ext cx="3429000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0252560"/>
            <a:ext cx="2286000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EA9D-5DA4-4A76-AD91-91854FD98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cs.psu.edu/drussell/demos/waves/wavemotion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000"/>
            <a:ext cx="10160000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6500" dirty="0" smtClean="0">
                <a:solidFill>
                  <a:srgbClr val="000000"/>
                </a:solidFill>
                <a:latin typeface="Calibri - 86"/>
              </a:rPr>
              <a:t>Waves Introduction</a:t>
            </a:r>
            <a:endParaRPr lang="en-US" sz="6500" dirty="0">
              <a:solidFill>
                <a:srgbClr val="000000"/>
              </a:solidFill>
              <a:latin typeface="Calibri - 8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607"/>
            <a:ext cx="10160000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>
                <a:latin typeface="Calibri - 29"/>
              </a:rPr>
              <a:t>Objective: </a:t>
            </a:r>
            <a:r>
              <a:rPr lang="en-US" sz="3600" dirty="0" smtClean="0">
                <a:latin typeface="Calibri - 29"/>
              </a:rPr>
              <a:t>I will understand the difference between mechanical waves and electromagnetic waves. </a:t>
            </a:r>
            <a:endParaRPr lang="en-US" sz="3600" dirty="0">
              <a:latin typeface="Calibri - 29"/>
            </a:endParaRPr>
          </a:p>
        </p:txBody>
      </p:sp>
    </p:spTree>
    <p:extLst>
      <p:ext uri="{BB962C8B-B14F-4D97-AF65-F5344CB8AC3E}">
        <p14:creationId xmlns:p14="http://schemas.microsoft.com/office/powerpoint/2010/main" val="4193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160000" cy="20928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6500" dirty="0" smtClean="0">
                <a:solidFill>
                  <a:srgbClr val="000000"/>
                </a:solidFill>
                <a:latin typeface="Calibri - 72"/>
              </a:rPr>
              <a:t>Waves:</a:t>
            </a:r>
            <a:r>
              <a:rPr lang="en-US" sz="6500" dirty="0">
                <a:solidFill>
                  <a:srgbClr val="000000"/>
                </a:solidFill>
                <a:latin typeface="Calibri - 72"/>
              </a:rPr>
              <a:t> </a:t>
            </a:r>
            <a:r>
              <a:rPr lang="en-US" sz="6500" dirty="0" smtClean="0">
                <a:solidFill>
                  <a:srgbClr val="000000"/>
                </a:solidFill>
                <a:latin typeface="Calibri - 72"/>
              </a:rPr>
              <a:t>Transverse and Longitudinal Waves</a:t>
            </a:r>
            <a:endParaRPr lang="en-US" sz="6500" dirty="0">
              <a:solidFill>
                <a:srgbClr val="000000"/>
              </a:solidFill>
              <a:latin typeface="Calibri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11866"/>
            <a:ext cx="1016000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Calibri - 36"/>
              </a:rPr>
              <a:t>Objective: </a:t>
            </a:r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I will be able to differentiate between transverse and longitudinal waves. </a:t>
            </a:r>
            <a:endParaRPr lang="en-US" sz="3600" dirty="0">
              <a:solidFill>
                <a:srgbClr val="000000"/>
              </a:solidFill>
              <a:latin typeface="Calibri - 36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376" r="376" b="41914"/>
          <a:stretch/>
        </p:blipFill>
        <p:spPr>
          <a:xfrm>
            <a:off x="-84221" y="3920857"/>
            <a:ext cx="10328442" cy="32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160000" cy="78483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 Rounded MT Bold - 36"/>
              </a:rPr>
              <a:t>We have learned that mechanical waves are things like sound waves, water waves, and seismic waves. We know that they require a medium to travel through. </a:t>
            </a:r>
          </a:p>
          <a:p>
            <a:endParaRPr lang="en-US" sz="3600" dirty="0" smtClean="0">
              <a:solidFill>
                <a:srgbClr val="000000"/>
              </a:solidFill>
              <a:latin typeface="Arial Rounded MT Bold - 36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Arial Rounded MT Bold - 36"/>
              </a:rPr>
              <a:t>There are TWO types of mechanical waves...</a:t>
            </a:r>
          </a:p>
          <a:p>
            <a:endParaRPr lang="en-US" sz="3600" dirty="0">
              <a:solidFill>
                <a:srgbClr val="000000"/>
              </a:solidFill>
              <a:latin typeface="Arial Rounded MT Bold - 36"/>
            </a:endParaRPr>
          </a:p>
          <a:p>
            <a:r>
              <a:rPr lang="en-US" sz="3600" dirty="0">
                <a:solidFill>
                  <a:srgbClr val="000000"/>
                </a:solidFill>
                <a:latin typeface="Cambria - 48"/>
              </a:rPr>
              <a:t>1. Transverse waves</a:t>
            </a:r>
          </a:p>
          <a:p>
            <a:r>
              <a:rPr lang="en-US" sz="3600" dirty="0">
                <a:solidFill>
                  <a:srgbClr val="000000"/>
                </a:solidFill>
                <a:latin typeface="Cambria - 48"/>
              </a:rPr>
              <a:t>2. Longitudinal waves (compression)</a:t>
            </a:r>
          </a:p>
          <a:p>
            <a:endParaRPr lang="en-US" sz="3600" dirty="0">
              <a:solidFill>
                <a:srgbClr val="000000"/>
              </a:solidFill>
              <a:latin typeface="Cambria - 48"/>
            </a:endParaRPr>
          </a:p>
          <a:p>
            <a:r>
              <a:rPr lang="en-US" sz="3600" dirty="0">
                <a:solidFill>
                  <a:srgbClr val="000000"/>
                </a:solidFill>
                <a:latin typeface="Cambria - 48"/>
              </a:rPr>
              <a:t>Waves move through mediums in different ways. Depending on how they move, they are either transverse or longitudinal (compression).</a:t>
            </a:r>
          </a:p>
          <a:p>
            <a:endParaRPr lang="en-US" sz="3600" dirty="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22417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1800"/>
            <a:ext cx="10160000" cy="7155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 - 53"/>
              </a:rPr>
              <a:t>2 different ways to create a wave:</a:t>
            </a:r>
          </a:p>
          <a:p>
            <a:pPr algn="ctr"/>
            <a:endParaRPr lang="en-US" sz="3600" dirty="0" smtClean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Calibri - 53"/>
            </a:endParaRPr>
          </a:p>
          <a:p>
            <a:pPr algn="ctr"/>
            <a:endParaRPr lang="en-US" sz="3600" dirty="0">
              <a:solidFill>
                <a:srgbClr val="000000"/>
              </a:solidFill>
              <a:latin typeface="Calibri - 53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 - 34"/>
              </a:rPr>
              <a:t>Lets </a:t>
            </a:r>
            <a:r>
              <a:rPr lang="en-US" sz="3600" dirty="0">
                <a:solidFill>
                  <a:srgbClr val="000000"/>
                </a:solidFill>
                <a:latin typeface="Calibri - 34"/>
              </a:rPr>
              <a:t>see these two wave types in </a:t>
            </a:r>
            <a:r>
              <a:rPr lang="en-US" sz="3600" dirty="0" smtClean="0">
                <a:solidFill>
                  <a:srgbClr val="000000"/>
                </a:solidFill>
                <a:latin typeface="Calibri - 34"/>
              </a:rPr>
              <a:t>action:</a:t>
            </a:r>
            <a:endParaRPr lang="en-US" sz="3600" dirty="0">
              <a:solidFill>
                <a:srgbClr val="000000"/>
              </a:solidFill>
              <a:latin typeface="Calibri - 34"/>
            </a:endParaRPr>
          </a:p>
          <a:p>
            <a:r>
              <a:rPr lang="en-US" sz="2700" dirty="0">
                <a:solidFill>
                  <a:srgbClr val="000000"/>
                </a:solidFill>
                <a:latin typeface="Calibri - 34"/>
                <a:hlinkClick r:id="rId2"/>
              </a:rPr>
              <a:t>http://</a:t>
            </a:r>
            <a:r>
              <a:rPr lang="en-US" sz="2700" dirty="0" smtClean="0">
                <a:solidFill>
                  <a:srgbClr val="000000"/>
                </a:solidFill>
                <a:latin typeface="Calibri - 34"/>
                <a:hlinkClick r:id="rId2"/>
              </a:rPr>
              <a:t>www.acs.psu.edu/drussell/demos/waves/wavemotion.html</a:t>
            </a:r>
            <a:endParaRPr lang="en-US" sz="2700" dirty="0" smtClean="0">
              <a:solidFill>
                <a:srgbClr val="000000"/>
              </a:solidFill>
              <a:latin typeface="Calibri - 3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3552"/>
            <a:ext cx="10160001" cy="4769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-2" y="3200400"/>
            <a:ext cx="239669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Transverse</a:t>
            </a:r>
            <a:endParaRPr lang="en-US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23552"/>
            <a:ext cx="271995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Longitudinal </a:t>
            </a:r>
            <a:endParaRPr lang="en-US" sz="27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1415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7000"/>
            <a:ext cx="10160000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000000"/>
                </a:solidFill>
                <a:latin typeface="Calibri - 45"/>
              </a:rPr>
              <a:t>Longitudinal Waves</a:t>
            </a:r>
            <a:endParaRPr lang="en-US" sz="4600" dirty="0">
              <a:solidFill>
                <a:srgbClr val="000000"/>
              </a:solidFill>
              <a:latin typeface="Calibri - 45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0" y="1079500"/>
            <a:ext cx="1016000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In a longitudinal, or compression wave, the particles of the medium vibrate in the same direction as (or parallel to) the direction that the wave is travelling.</a:t>
            </a:r>
          </a:p>
          <a:p>
            <a:endParaRPr lang="en-US" sz="3600" dirty="0">
              <a:solidFill>
                <a:srgbClr val="000000"/>
              </a:solidFill>
              <a:latin typeface="Calibri - 3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30" y="3936492"/>
            <a:ext cx="10234168" cy="2769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970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818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6000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Longitudinal waves (where particles move parallel to the direction of the wave) are something you experience every day in the form of sound.</a:t>
            </a:r>
            <a:endParaRPr lang="en-US" sz="3600" dirty="0">
              <a:solidFill>
                <a:srgbClr val="000000"/>
              </a:solidFill>
              <a:latin typeface="Calibri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91" y="2756507"/>
            <a:ext cx="6867017" cy="5011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712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160000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000000"/>
                </a:solidFill>
                <a:latin typeface="Calibri - 45"/>
              </a:rPr>
              <a:t>Transverse Waves</a:t>
            </a:r>
            <a:endParaRPr lang="en-US" sz="4600" dirty="0">
              <a:solidFill>
                <a:srgbClr val="000000"/>
              </a:solidFill>
              <a:latin typeface="Calibri - 45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13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10160000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28"/>
              </a:rPr>
              <a:t>A wave that vibrates the medium at right angles, or perpendicular to the direction in which the wave travels, is called a transverse wave. </a:t>
            </a:r>
            <a:endParaRPr lang="en-US" sz="3600" dirty="0">
              <a:solidFill>
                <a:srgbClr val="000000"/>
              </a:solidFill>
              <a:latin typeface="Calibri - 28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9723"/>
            <a:ext cx="10249281" cy="3172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58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354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0"/>
            <a:ext cx="10160000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 - 28"/>
              </a:rPr>
              <a:t>When you make a wave on a </a:t>
            </a:r>
            <a:r>
              <a:rPr lang="en-US" sz="3600" dirty="0" smtClean="0">
                <a:solidFill>
                  <a:srgbClr val="000000"/>
                </a:solidFill>
                <a:latin typeface="Calibri - 28"/>
              </a:rPr>
              <a:t>rope or shake a blanket, </a:t>
            </a:r>
            <a:r>
              <a:rPr lang="en-US" sz="3600" dirty="0">
                <a:solidFill>
                  <a:srgbClr val="000000"/>
                </a:solidFill>
                <a:latin typeface="Calibri - 28"/>
              </a:rPr>
              <a:t>the wave moves from one end of the </a:t>
            </a:r>
            <a:r>
              <a:rPr lang="en-US" sz="3600" dirty="0" smtClean="0">
                <a:solidFill>
                  <a:srgbClr val="000000"/>
                </a:solidFill>
                <a:latin typeface="Calibri - 28"/>
              </a:rPr>
              <a:t>material </a:t>
            </a:r>
            <a:r>
              <a:rPr lang="en-US" sz="3600" dirty="0">
                <a:solidFill>
                  <a:srgbClr val="000000"/>
                </a:solidFill>
                <a:latin typeface="Calibri - 28"/>
              </a:rPr>
              <a:t>to the other. However, the </a:t>
            </a:r>
            <a:r>
              <a:rPr lang="en-US" sz="3600" dirty="0" smtClean="0">
                <a:solidFill>
                  <a:srgbClr val="000000"/>
                </a:solidFill>
                <a:latin typeface="Calibri - 28"/>
              </a:rPr>
              <a:t>rope/blanket </a:t>
            </a:r>
            <a:r>
              <a:rPr lang="en-US" sz="3600" dirty="0">
                <a:solidFill>
                  <a:srgbClr val="000000"/>
                </a:solidFill>
                <a:latin typeface="Calibri - 28"/>
              </a:rPr>
              <a:t>itself moves up and down or from side to side, at right angles in the direction in which the wave </a:t>
            </a:r>
            <a:r>
              <a:rPr lang="en-US" sz="3600" dirty="0" smtClean="0">
                <a:solidFill>
                  <a:srgbClr val="000000"/>
                </a:solidFill>
                <a:latin typeface="Calibri - 28"/>
              </a:rPr>
              <a:t>travels. These are example of transverse waves. Another example is </a:t>
            </a:r>
            <a:r>
              <a:rPr lang="en-US" sz="3600" dirty="0" smtClean="0">
                <a:solidFill>
                  <a:srgbClr val="000000"/>
                </a:solidFill>
                <a:latin typeface="Calibri - 24"/>
              </a:rPr>
              <a:t>the seismic S waves that occur during an earthquake.</a:t>
            </a:r>
            <a:endParaRPr lang="en-US" sz="3600" dirty="0">
              <a:solidFill>
                <a:srgbClr val="000000"/>
              </a:solidFill>
              <a:latin typeface="Calibri - 24"/>
            </a:endParaRPr>
          </a:p>
        </p:txBody>
      </p:sp>
      <p:pic>
        <p:nvPicPr>
          <p:cNvPr id="1026" name="Picture 2" descr="Image result for rope arm work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4655097"/>
            <a:ext cx="4600575" cy="30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shaking out a rug"/>
          <p:cNvSpPr>
            <a:spLocks noChangeAspect="1" noChangeArrowheads="1"/>
          </p:cNvSpPr>
          <p:nvPr/>
        </p:nvSpPr>
        <p:spPr bwMode="auto">
          <a:xfrm>
            <a:off x="2470150" y="288572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55097"/>
            <a:ext cx="4008322" cy="6023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" y="7886400"/>
            <a:ext cx="4540249" cy="27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160000" cy="106182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Calibri - 47"/>
              </a:rPr>
              <a:t>Assignment 1</a:t>
            </a:r>
            <a:endParaRPr lang="en-US" sz="3600" dirty="0">
              <a:solidFill>
                <a:srgbClr val="000000"/>
              </a:solidFill>
              <a:latin typeface="Calibri - 47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Read pages 529-535 in your science textbook, and </a:t>
            </a:r>
            <a:r>
              <a:rPr lang="en-US" sz="3600" b="1" u="sng" dirty="0" smtClean="0">
                <a:solidFill>
                  <a:srgbClr val="000000"/>
                </a:solidFill>
                <a:latin typeface="Calibri - 47"/>
              </a:rPr>
              <a:t>add to your notes</a:t>
            </a: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Calibri - 47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Calibri - 47"/>
              </a:rPr>
              <a:t>Assignment </a:t>
            </a:r>
            <a:r>
              <a:rPr lang="en-US" sz="3600" b="1" dirty="0" smtClean="0">
                <a:solidFill>
                  <a:srgbClr val="000000"/>
                </a:solidFill>
                <a:latin typeface="Calibri - 47"/>
              </a:rPr>
              <a:t>2</a:t>
            </a:r>
            <a:endParaRPr lang="en-US" sz="3600" b="1" dirty="0">
              <a:solidFill>
                <a:srgbClr val="000000"/>
              </a:solidFill>
              <a:latin typeface="Calibri - 47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Complete numbers 1-3 on the “Get Ready to Read” </a:t>
            </a:r>
            <a:r>
              <a:rPr lang="en-US" sz="3600" dirty="0">
                <a:solidFill>
                  <a:srgbClr val="000000"/>
                </a:solidFill>
                <a:latin typeface="Calibri - 47"/>
              </a:rPr>
              <a:t>w</a:t>
            </a: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orksheet.</a:t>
            </a:r>
          </a:p>
          <a:p>
            <a:endParaRPr lang="en-US" sz="3600" dirty="0">
              <a:solidFill>
                <a:srgbClr val="000000"/>
              </a:solidFill>
              <a:latin typeface="Calibri - 47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Calibri - 47"/>
              </a:rPr>
              <a:t>Assignment </a:t>
            </a:r>
            <a:r>
              <a:rPr lang="en-US" sz="3600" b="1" dirty="0" smtClean="0">
                <a:solidFill>
                  <a:srgbClr val="000000"/>
                </a:solidFill>
                <a:latin typeface="Calibri - 47"/>
              </a:rPr>
              <a:t>3</a:t>
            </a:r>
            <a:endParaRPr lang="en-US" sz="3600" b="1" dirty="0">
              <a:solidFill>
                <a:srgbClr val="000000"/>
              </a:solidFill>
              <a:latin typeface="Calibri - 47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On the back of your “Get </a:t>
            </a:r>
            <a:r>
              <a:rPr lang="en-US" sz="3600" dirty="0">
                <a:solidFill>
                  <a:srgbClr val="000000"/>
                </a:solidFill>
                <a:latin typeface="Calibri - 47"/>
              </a:rPr>
              <a:t>Ready to Read </a:t>
            </a: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Worksheet,” demonstrate your understanding of the two objectives by choosing </a:t>
            </a:r>
            <a:r>
              <a:rPr lang="en-US" sz="3600" b="1" u="sng" dirty="0" smtClean="0">
                <a:solidFill>
                  <a:srgbClr val="000000"/>
                </a:solidFill>
                <a:latin typeface="Calibri - 47"/>
              </a:rPr>
              <a:t>ONE</a:t>
            </a: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 of the following options…</a:t>
            </a:r>
            <a:endParaRPr lang="en-US" sz="3600" dirty="0">
              <a:solidFill>
                <a:srgbClr val="000000"/>
              </a:solidFill>
              <a:latin typeface="Calibri - 47"/>
            </a:endParaRPr>
          </a:p>
          <a:p>
            <a:pPr marL="1200150" lvl="1" indent="-742950"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Write a thoughtful summary in one or two paragraphs</a:t>
            </a:r>
          </a:p>
          <a:p>
            <a:pPr marL="1200150" lvl="1" indent="-742950"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Create a series of concepts maps, graphic organizers, or pictures.</a:t>
            </a:r>
          </a:p>
          <a:p>
            <a:pPr marL="1200150" lvl="1" indent="-742950"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A combination of options 1 &amp; 2</a:t>
            </a:r>
          </a:p>
          <a:p>
            <a:pPr marL="1200150" lvl="1" indent="-742950"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Calibri - 47"/>
              </a:rPr>
              <a:t>Answer questions 1-8 on page 536.</a:t>
            </a:r>
            <a:endParaRPr lang="en-US" sz="3600" dirty="0">
              <a:solidFill>
                <a:srgbClr val="000000"/>
              </a:solidFill>
              <a:latin typeface="Calibri - 47"/>
            </a:endParaRPr>
          </a:p>
        </p:txBody>
      </p:sp>
    </p:spTree>
    <p:extLst>
      <p:ext uri="{BB962C8B-B14F-4D97-AF65-F5344CB8AC3E}">
        <p14:creationId xmlns:p14="http://schemas.microsoft.com/office/powerpoint/2010/main" val="38687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600" y="393700"/>
            <a:ext cx="5306237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600" dirty="0" smtClean="0">
                <a:latin typeface="Calibri - 62"/>
              </a:rPr>
              <a:t>What is a wave?</a:t>
            </a:r>
            <a:endParaRPr lang="en-US" sz="4600" dirty="0">
              <a:latin typeface="Calibri - 6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1569"/>
            <a:ext cx="10160000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48"/>
              </a:rPr>
              <a:t>A wave is a moving disturbance that transfers energy from one place to another without transferring matter.</a:t>
            </a:r>
            <a:endParaRPr lang="en-US" sz="3600" dirty="0">
              <a:solidFill>
                <a:srgbClr val="000000"/>
              </a:solidFill>
              <a:latin typeface="Calibri - 48"/>
            </a:endParaRPr>
          </a:p>
        </p:txBody>
      </p:sp>
    </p:spTree>
    <p:extLst>
      <p:ext uri="{BB962C8B-B14F-4D97-AF65-F5344CB8AC3E}">
        <p14:creationId xmlns:p14="http://schemas.microsoft.com/office/powerpoint/2010/main" val="6451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3700"/>
            <a:ext cx="10160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600" dirty="0">
                <a:solidFill>
                  <a:srgbClr val="000000"/>
                </a:solidFill>
                <a:latin typeface="Calibri - 48"/>
              </a:rPr>
              <a:t>How do waves transfer energy?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3771"/>
            <a:ext cx="10160000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Think of a diver in a swimming pool. When a diver hits the water, the impact of the diver exerts a force on water particles. The energy of the falling diver is transferred to the water. This energy then travels through the water, from particle to particle, as a wave. 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Image result for diver in poo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48" y="5079166"/>
            <a:ext cx="5464904" cy="41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276"/>
            <a:ext cx="101092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alibri - 45"/>
              </a:rPr>
              <a:t>Examples of Waves</a:t>
            </a:r>
            <a:endParaRPr lang="en-US" sz="4800" dirty="0">
              <a:solidFill>
                <a:srgbClr val="000000"/>
              </a:solidFill>
              <a:latin typeface="Calibri - 45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6035"/>
            <a:ext cx="8229600" cy="452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0" y="1123553"/>
            <a:ext cx="10160000" cy="63709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 - 32"/>
              </a:rPr>
              <a:t>Water waves					Light waves</a:t>
            </a:r>
          </a:p>
          <a:p>
            <a:endParaRPr lang="en-US" sz="2400" dirty="0" smtClean="0">
              <a:solidFill>
                <a:srgbClr val="000000"/>
              </a:solidFill>
              <a:latin typeface="Calibri - 32"/>
            </a:endParaRPr>
          </a:p>
          <a:p>
            <a:endParaRPr lang="en-US" sz="2400" dirty="0" smtClean="0">
              <a:solidFill>
                <a:srgbClr val="000000"/>
              </a:solidFill>
              <a:latin typeface="Calibri - 32"/>
            </a:endParaRPr>
          </a:p>
          <a:p>
            <a:endParaRPr lang="en-US" sz="2400" dirty="0" smtClean="0">
              <a:solidFill>
                <a:srgbClr val="000000"/>
              </a:solidFill>
              <a:latin typeface="Calibri - 32"/>
            </a:endParaRPr>
          </a:p>
          <a:p>
            <a:endParaRPr lang="en-US" sz="2400" dirty="0" smtClean="0">
              <a:solidFill>
                <a:srgbClr val="000000"/>
              </a:solidFill>
              <a:latin typeface="Calibri - 3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 - 32"/>
              </a:rPr>
              <a:t>Sound waves 			</a:t>
            </a:r>
            <a:r>
              <a:rPr lang="en-US" sz="2400" dirty="0">
                <a:solidFill>
                  <a:srgbClr val="000000"/>
                </a:solidFill>
                <a:latin typeface="Calibri - 32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alibri - 32"/>
              </a:rPr>
              <a:t>Microwaves</a:t>
            </a:r>
          </a:p>
          <a:p>
            <a:endParaRPr lang="en-US" sz="2400" dirty="0">
              <a:solidFill>
                <a:srgbClr val="000000"/>
              </a:solidFill>
              <a:latin typeface="Calibri - 32"/>
            </a:endParaRPr>
          </a:p>
          <a:p>
            <a:endParaRPr lang="en-US" sz="2400" dirty="0" smtClean="0">
              <a:solidFill>
                <a:srgbClr val="000000"/>
              </a:solidFill>
              <a:latin typeface="Calibri - 32"/>
            </a:endParaRPr>
          </a:p>
          <a:p>
            <a:endParaRPr lang="en-US" sz="2400" dirty="0" smtClean="0">
              <a:solidFill>
                <a:srgbClr val="000000"/>
              </a:solidFill>
              <a:latin typeface="Calibri - 34"/>
            </a:endParaRPr>
          </a:p>
          <a:p>
            <a:endParaRPr lang="en-US" sz="2400" dirty="0">
              <a:solidFill>
                <a:srgbClr val="000000"/>
              </a:solidFill>
              <a:latin typeface="Calibri - 34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 - 34"/>
              </a:rPr>
              <a:t>Radio </a:t>
            </a:r>
            <a:r>
              <a:rPr lang="en-US" sz="2400" dirty="0">
                <a:solidFill>
                  <a:srgbClr val="000000"/>
                </a:solidFill>
                <a:latin typeface="Calibri - 34"/>
              </a:rPr>
              <a:t>waves					X ray waves</a:t>
            </a:r>
          </a:p>
          <a:p>
            <a:endParaRPr lang="en-US" sz="2400" dirty="0">
              <a:solidFill>
                <a:srgbClr val="000000"/>
              </a:solidFill>
              <a:latin typeface="Calibri - 34"/>
            </a:endParaRPr>
          </a:p>
          <a:p>
            <a:endParaRPr lang="en-US" sz="2400" dirty="0">
              <a:solidFill>
                <a:srgbClr val="000000"/>
              </a:solidFill>
              <a:latin typeface="Calibri - 34"/>
            </a:endParaRPr>
          </a:p>
          <a:p>
            <a:endParaRPr lang="en-US" sz="2400" dirty="0">
              <a:solidFill>
                <a:srgbClr val="000000"/>
              </a:solidFill>
              <a:latin typeface="Calibri - 34"/>
            </a:endParaRPr>
          </a:p>
          <a:p>
            <a:endParaRPr lang="en-US" sz="2400" dirty="0">
              <a:solidFill>
                <a:srgbClr val="000000"/>
              </a:solidFill>
              <a:latin typeface="Calibri - 34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 - 34"/>
              </a:rPr>
              <a:t>Ultraviolet waves				Seismic waves</a:t>
            </a:r>
          </a:p>
          <a:p>
            <a:endParaRPr lang="en-US" sz="2400" dirty="0">
              <a:solidFill>
                <a:srgbClr val="000000"/>
              </a:solidFill>
              <a:latin typeface="Calibri - 32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8" y="1209457"/>
            <a:ext cx="1972691" cy="13120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83" y="3080673"/>
            <a:ext cx="2218168" cy="1396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1227388"/>
            <a:ext cx="1895620" cy="1714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3075299"/>
            <a:ext cx="2090133" cy="1604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8" y="4848114"/>
            <a:ext cx="2768600" cy="1638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4848114"/>
            <a:ext cx="1489375" cy="1783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8" y="6704454"/>
            <a:ext cx="1868133" cy="17346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42" y="6680312"/>
            <a:ext cx="2275869" cy="1606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828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0160000" cy="84638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All of these waves can be put into 2 categories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Waves that  do not require a medium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Waves that require a medium</a:t>
            </a:r>
          </a:p>
          <a:p>
            <a:endParaRPr lang="en-US" sz="3200" dirty="0" smtClean="0"/>
          </a:p>
          <a:p>
            <a:r>
              <a:rPr lang="en-US" sz="3200" dirty="0">
                <a:solidFill>
                  <a:srgbClr val="000000"/>
                </a:solidFill>
              </a:rPr>
              <a:t>A medium is something through which a wave travels.  (solid, liquid, or gas!)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Most </a:t>
            </a:r>
            <a:r>
              <a:rPr lang="en-US" sz="3200" dirty="0">
                <a:solidFill>
                  <a:srgbClr val="000000"/>
                </a:solidFill>
              </a:rPr>
              <a:t>waves need something to travel through. For example, sound waves can travel through air, water, and even solid materials. Water waves travel along the surface of the water. A wave can even travel along an object, such as a rope. 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BUT some waves can travel with no medium at all. They can travel through the vacuum of space!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Does </a:t>
            </a:r>
            <a:r>
              <a:rPr lang="en-US" sz="3200" dirty="0">
                <a:solidFill>
                  <a:srgbClr val="000000"/>
                </a:solidFill>
              </a:rPr>
              <a:t>light require a medium</a:t>
            </a:r>
            <a:r>
              <a:rPr lang="en-US" sz="3200" dirty="0" smtClean="0">
                <a:solidFill>
                  <a:srgbClr val="000000"/>
                </a:solidFill>
              </a:rPr>
              <a:t>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000"/>
            <a:ext cx="10160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alibri - 44"/>
              </a:rPr>
              <a:t>Where does light come from? </a:t>
            </a:r>
            <a:endParaRPr lang="en-US" sz="4800" dirty="0">
              <a:solidFill>
                <a:srgbClr val="000000"/>
              </a:solidFill>
              <a:latin typeface="Calibri - 4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417701"/>
            <a:ext cx="8883904" cy="5636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4168193" y="5300270"/>
            <a:ext cx="5160211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bri - 20"/>
              </a:rPr>
              <a:t>If it can travel through NOTHINGNESS, then it doesn’t need a medium.</a:t>
            </a:r>
            <a:endParaRPr lang="en-US" sz="3600" dirty="0">
              <a:solidFill>
                <a:schemeClr val="bg1"/>
              </a:solidFill>
              <a:latin typeface="Calibri - 20"/>
            </a:endParaRPr>
          </a:p>
        </p:txBody>
      </p:sp>
    </p:spTree>
    <p:extLst>
      <p:ext uri="{BB962C8B-B14F-4D97-AF65-F5344CB8AC3E}">
        <p14:creationId xmlns:p14="http://schemas.microsoft.com/office/powerpoint/2010/main" val="32459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10160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alibri - 45"/>
              </a:rPr>
              <a:t>Back to our 2 groups</a:t>
            </a:r>
            <a:endParaRPr lang="en-US" sz="4800" dirty="0">
              <a:solidFill>
                <a:srgbClr val="000000"/>
              </a:solidFill>
              <a:latin typeface="Calibri - 45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294"/>
            <a:ext cx="9144000" cy="5651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0" y="1143000"/>
            <a:ext cx="10160000" cy="72943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Electromagnetic waves can transfer energy through a medium OR through empty space (a vacuum). They do NOT need a medium to travel through.</a:t>
            </a:r>
          </a:p>
          <a:p>
            <a:endParaRPr lang="en-US" sz="3600" dirty="0" smtClean="0">
              <a:solidFill>
                <a:srgbClr val="000000"/>
              </a:solidFill>
              <a:latin typeface="Calibri - 36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Ex. Radio waves, light waves, infrared waves, </a:t>
            </a:r>
            <a:r>
              <a:rPr lang="fr-FR" sz="3600" dirty="0" smtClean="0">
                <a:solidFill>
                  <a:srgbClr val="000000"/>
                </a:solidFill>
                <a:latin typeface="Calibri - 36"/>
              </a:rPr>
              <a:t>ultraviolet </a:t>
            </a:r>
            <a:r>
              <a:rPr lang="fr-FR" sz="3600" dirty="0" err="1" smtClean="0">
                <a:solidFill>
                  <a:srgbClr val="000000"/>
                </a:solidFill>
                <a:latin typeface="Calibri - 36"/>
              </a:rPr>
              <a:t>waves</a:t>
            </a:r>
            <a:r>
              <a:rPr lang="fr-FR" sz="3600" dirty="0" smtClean="0">
                <a:solidFill>
                  <a:srgbClr val="000000"/>
                </a:solidFill>
                <a:latin typeface="Calibri - 36"/>
              </a:rPr>
              <a:t>, x-rays, gamma rays</a:t>
            </a:r>
            <a:endParaRPr lang="en-US" sz="3600" dirty="0" smtClean="0">
              <a:solidFill>
                <a:srgbClr val="000000"/>
              </a:solidFill>
              <a:latin typeface="Calibri - 36"/>
            </a:endParaRPr>
          </a:p>
          <a:p>
            <a:endParaRPr lang="en-US" sz="3600" dirty="0" smtClean="0">
              <a:solidFill>
                <a:srgbClr val="000000"/>
              </a:solidFill>
              <a:latin typeface="Calibri - 36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Mechanical Waves are waves that DO require a medium in order to transfer energy.</a:t>
            </a:r>
          </a:p>
          <a:p>
            <a:endParaRPr lang="en-US" sz="3600" dirty="0" smtClean="0">
              <a:solidFill>
                <a:srgbClr val="000000"/>
              </a:solidFill>
              <a:latin typeface="Calibri - 36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Ex. Sound </a:t>
            </a:r>
            <a:r>
              <a:rPr lang="en-US" sz="3600" dirty="0" smtClean="0">
                <a:solidFill>
                  <a:srgbClr val="000000"/>
                </a:solidFill>
                <a:latin typeface="Calibri - 36"/>
              </a:rPr>
              <a:t>waves, most water waves, seismic s waves</a:t>
            </a:r>
            <a:endParaRPr lang="en-US" sz="3600" dirty="0">
              <a:solidFill>
                <a:srgbClr val="000000"/>
              </a:solidFill>
              <a:latin typeface="Calibri - 36"/>
            </a:endParaRPr>
          </a:p>
        </p:txBody>
      </p:sp>
    </p:spTree>
    <p:extLst>
      <p:ext uri="{BB962C8B-B14F-4D97-AF65-F5344CB8AC3E}">
        <p14:creationId xmlns:p14="http://schemas.microsoft.com/office/powerpoint/2010/main" val="1187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-1"/>
            <a:ext cx="5499100" cy="4338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Rectangle 2"/>
          <p:cNvSpPr/>
          <p:nvPr/>
        </p:nvSpPr>
        <p:spPr>
          <a:xfrm>
            <a:off x="0" y="-62664"/>
            <a:ext cx="4660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 - 32"/>
              </a:rPr>
              <a:t>An electromagnetic wave is made up of vibrating electric and magnetic fields that move through space or some medium at the speed of </a:t>
            </a:r>
            <a:r>
              <a:rPr lang="en-US" sz="3600" dirty="0" smtClean="0">
                <a:solidFill>
                  <a:srgbClr val="000000"/>
                </a:solidFill>
                <a:latin typeface="Arial - 32"/>
              </a:rPr>
              <a:t>light.</a:t>
            </a:r>
          </a:p>
          <a:p>
            <a:endParaRPr lang="en-US" sz="3600" dirty="0">
              <a:solidFill>
                <a:srgbClr val="000000"/>
              </a:solidFill>
              <a:latin typeface="Arial - 3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24444"/>
            <a:ext cx="1016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 - 32"/>
              </a:rPr>
              <a:t>An electromagnetic wave can begin with the movement of charged particles, all of which have electric fields around them</a:t>
            </a:r>
            <a:r>
              <a:rPr lang="en-US" sz="3600" dirty="0" smtClean="0">
                <a:solidFill>
                  <a:srgbClr val="000000"/>
                </a:solidFill>
                <a:latin typeface="Arial - 32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Arial - 32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 - 32"/>
              </a:rPr>
              <a:t>As the particles change speed or direction, they vibrate, creating a magnetic field. The vibrations result in an electromagnetic wave. They do not require a medium such as air, so they can transfer energy through a vacuum, or empty space</a:t>
            </a:r>
            <a:r>
              <a:rPr lang="en-US" sz="3600" dirty="0" smtClean="0">
                <a:solidFill>
                  <a:srgbClr val="000000"/>
                </a:solidFill>
                <a:latin typeface="Arial - 32"/>
              </a:rPr>
              <a:t>.</a:t>
            </a:r>
            <a:endParaRPr lang="en-US" sz="3600" dirty="0">
              <a:solidFill>
                <a:srgbClr val="000000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41371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031507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 - 36"/>
              </a:rPr>
              <a:t>Mechanical Waves form when a source of energy causes a medium to vibrate. </a:t>
            </a:r>
            <a:endParaRPr lang="en-US" sz="36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56000"/>
            <a:ext cx="584200" cy="584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 flipV="1">
            <a:off x="2235200" y="3987800"/>
            <a:ext cx="2438400" cy="16383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5549900"/>
            <a:ext cx="35179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Energy Source:</a:t>
            </a:r>
          </a:p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Rock dropped in the water</a:t>
            </a:r>
            <a:endParaRPr lang="en-US" sz="2700" dirty="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8700" y="4381500"/>
            <a:ext cx="279400" cy="16637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73700" y="6108700"/>
            <a:ext cx="388775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Medium: </a:t>
            </a:r>
            <a:r>
              <a:rPr lang="en-US" sz="2800" dirty="0" smtClean="0">
                <a:solidFill>
                  <a:srgbClr val="000000"/>
                </a:solidFill>
                <a:latin typeface="Arial - 36"/>
              </a:rPr>
              <a:t>the</a:t>
            </a:r>
            <a:r>
              <a:rPr lang="en-US" sz="2700" dirty="0" smtClean="0">
                <a:solidFill>
                  <a:srgbClr val="000000"/>
                </a:solidFill>
                <a:latin typeface="Arial - 36"/>
              </a:rPr>
              <a:t> water</a:t>
            </a:r>
            <a:endParaRPr lang="en-US" sz="2700" dirty="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73700" y="3416300"/>
            <a:ext cx="850900" cy="2667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3800" y="2844800"/>
            <a:ext cx="37465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 - 28"/>
              </a:rPr>
              <a:t>Vibration: the wave results when the rocks energy causes the medium to vibrate. </a:t>
            </a:r>
            <a:endParaRPr lang="en-US" sz="2800" dirty="0">
              <a:solidFill>
                <a:srgbClr val="00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32124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825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Calibri - 44</vt:lpstr>
      <vt:lpstr>Calibri - 48</vt:lpstr>
      <vt:lpstr>Calibri - 29</vt:lpstr>
      <vt:lpstr>Calibri - 62</vt:lpstr>
      <vt:lpstr>Arial Rounded MT Bold - 36</vt:lpstr>
      <vt:lpstr>Calibri - 86</vt:lpstr>
      <vt:lpstr>Calibri - 72</vt:lpstr>
      <vt:lpstr>Calibri - 47</vt:lpstr>
      <vt:lpstr>Calibri - 32</vt:lpstr>
      <vt:lpstr>Arial - 32</vt:lpstr>
      <vt:lpstr>Calibri - 36</vt:lpstr>
      <vt:lpstr>Arial</vt:lpstr>
      <vt:lpstr>Calibri - 45</vt:lpstr>
      <vt:lpstr>Arial - 28</vt:lpstr>
      <vt:lpstr>Calibri Light</vt:lpstr>
      <vt:lpstr>Calibri - 20</vt:lpstr>
      <vt:lpstr>Calibri - 34</vt:lpstr>
      <vt:lpstr>Calibri - 28</vt:lpstr>
      <vt:lpstr>Arial - 36</vt:lpstr>
      <vt:lpstr>Calibri - 53</vt:lpstr>
      <vt:lpstr>Calibri - 24</vt:lpstr>
      <vt:lpstr>Cambria - 48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Springboro Community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Kurtz</dc:creator>
  <cp:lastModifiedBy>Jennifer Hale</cp:lastModifiedBy>
  <cp:revision>45</cp:revision>
  <dcterms:created xsi:type="dcterms:W3CDTF">2016-03-02T16:27:20Z</dcterms:created>
  <dcterms:modified xsi:type="dcterms:W3CDTF">2017-03-09T15:17:52Z</dcterms:modified>
</cp:coreProperties>
</file>