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0" r:id="rId4"/>
    <p:sldId id="275" r:id="rId5"/>
    <p:sldId id="276" r:id="rId6"/>
    <p:sldId id="263" r:id="rId7"/>
    <p:sldId id="264" r:id="rId8"/>
    <p:sldId id="265" r:id="rId9"/>
    <p:sldId id="277" r:id="rId10"/>
    <p:sldId id="267" r:id="rId11"/>
    <p:sldId id="278" r:id="rId12"/>
    <p:sldId id="279" r:id="rId13"/>
    <p:sldId id="28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43917-ABC7-1148-BE7A-6A4867AD9946}" type="datetimeFigureOut">
              <a:rPr lang="en-US" smtClean="0"/>
              <a:t>5/13/16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154FF-976B-B14D-93A8-6E0E757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B37CF-2611-6A4C-AA79-8B06055CE8B2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2FACB1-9201-8147-AECD-47EDC2926231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87E8-E4DD-AE44-8A5C-6089E7FBC2EC}" type="datetimeFigureOut">
              <a:rPr lang="en-US" smtClean="0"/>
              <a:t>5/13/16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B29A6-F972-D54A-8616-A837CBDC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Energy Edition</a:t>
            </a:r>
          </a:p>
        </p:txBody>
      </p:sp>
      <p:pic>
        <p:nvPicPr>
          <p:cNvPr id="4099" name="Picture 4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989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3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$16,000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FFFF"/>
                </a:solidFill>
                <a:latin typeface="Arial Black" charset="0"/>
              </a:rPr>
              <a:t>What is the energy transformation that 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FFFF"/>
                </a:solidFill>
                <a:latin typeface="Arial Black" charset="0"/>
              </a:rPr>
              <a:t>taking place in an electric pencil sharpener?</a:t>
            </a:r>
            <a:endParaRPr lang="en-GB" sz="24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787400" y="48768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– electrical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-&gt;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mechanical, acoustic, &amp; thermal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787400" y="4191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0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  <a:cs typeface="+mn-cs"/>
              </a:rPr>
              <a:t>– nuclear -&gt; electrical -&gt; mechanical &amp; thermal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74700" y="54864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chemical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-&gt;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nuclear -&gt; acoustic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787400" y="6096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– electrical -&gt;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radiant -&gt; thermal &amp; acoustic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87400" y="3581400"/>
            <a:ext cx="8356600" cy="5334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0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– electrical -&gt; mechanical, acoustic, &amp; thermal</a:t>
            </a:r>
          </a:p>
        </p:txBody>
      </p:sp>
      <p:pic>
        <p:nvPicPr>
          <p:cNvPr id="16392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00" y="0"/>
            <a:ext cx="2668199" cy="23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  <p:bldP spid="471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32</a:t>
            </a:r>
            <a:r>
              <a:rPr lang="en-GB" dirty="0" smtClean="0">
                <a:cs typeface="+mj-cs"/>
              </a:rPr>
              <a:t>,000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FFFF"/>
                </a:solidFill>
                <a:latin typeface="Arial Black" charset="0"/>
              </a:rPr>
              <a:t>What is the energy transformation that 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FFFF"/>
                </a:solidFill>
                <a:latin typeface="Arial Black" charset="0"/>
              </a:rPr>
              <a:t>taking place while using megaphone?</a:t>
            </a:r>
            <a:endParaRPr lang="en-GB" sz="24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787400" y="48768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– chemical -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&gt;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mechanical -&gt;acoustic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787400" y="4191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0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  <a:cs typeface="+mn-cs"/>
              </a:rPr>
              <a:t>– nuclear -&gt; mechanical -&gt; acoustic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74700" y="54864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acoustic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-&gt; mechanical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 -&gt;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chemical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787400" y="6096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0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mechanical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-&gt;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acoustic -&gt; chemical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87400" y="3581400"/>
            <a:ext cx="8356600" cy="5334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0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 Black" charset="0"/>
              </a:rPr>
              <a:t>– chemical </a:t>
            </a:r>
            <a:r>
              <a:rPr lang="en-GB" sz="2000" dirty="0">
                <a:solidFill>
                  <a:srgbClr val="FFFFFF"/>
                </a:solidFill>
                <a:latin typeface="Arial Black" charset="0"/>
              </a:rPr>
              <a:t>-&gt; mechanical -&gt;acoustic</a:t>
            </a:r>
          </a:p>
        </p:txBody>
      </p:sp>
      <p:pic>
        <p:nvPicPr>
          <p:cNvPr id="16392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47" y="137228"/>
            <a:ext cx="3179299" cy="21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  <p:bldP spid="471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64</a:t>
            </a:r>
            <a:r>
              <a:rPr lang="en-GB" dirty="0" smtClean="0">
                <a:cs typeface="+mj-cs"/>
              </a:rPr>
              <a:t>,000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Arial Black"/>
                <a:cs typeface="Arial Black"/>
              </a:rPr>
              <a:t>What is true of all </a:t>
            </a:r>
            <a:r>
              <a:rPr lang="en-US" sz="3200" dirty="0" smtClean="0">
                <a:latin typeface="Arial Black"/>
                <a:cs typeface="Arial Black"/>
              </a:rPr>
              <a:t>energy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Arial Black"/>
                <a:cs typeface="Arial Black"/>
              </a:rPr>
              <a:t>transformations</a:t>
            </a:r>
            <a:r>
              <a:rPr lang="en-US" sz="3200" dirty="0">
                <a:latin typeface="Arial Black"/>
                <a:cs typeface="Arial Black"/>
              </a:rPr>
              <a:t>? </a:t>
            </a:r>
            <a:endParaRPr lang="en-GB" sz="32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787400" y="48768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CC66FF"/>
                </a:solidFill>
                <a:latin typeface="Arial Black"/>
                <a:cs typeface="Arial Black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lang="en-US" dirty="0">
                <a:latin typeface="Arial Black"/>
                <a:cs typeface="Arial Black"/>
              </a:rPr>
              <a:t>The total amount of energy does not change</a:t>
            </a:r>
            <a:r>
              <a:rPr lang="en-US" dirty="0" smtClean="0">
                <a:latin typeface="Arial Black"/>
                <a:cs typeface="Arial Black"/>
              </a:rPr>
              <a:t>.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787400" y="4191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dirty="0">
                <a:solidFill>
                  <a:srgbClr val="CC66FF"/>
                </a:solidFill>
                <a:latin typeface="Arial Black"/>
                <a:cs typeface="Arial Black"/>
              </a:rPr>
              <a:t>A</a:t>
            </a:r>
            <a:r>
              <a:rPr lang="en-GB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lang="en-US" dirty="0">
                <a:latin typeface="Arial Black"/>
                <a:cs typeface="Arial Black"/>
              </a:rPr>
              <a:t>Some energy is always changed into chemical energy</a:t>
            </a:r>
            <a:r>
              <a:rPr lang="en-US" sz="2000" dirty="0">
                <a:latin typeface="Arial Black"/>
                <a:cs typeface="Arial Black"/>
              </a:rPr>
              <a:t>. </a:t>
            </a:r>
            <a:endParaRPr lang="en-GB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74700" y="54864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CC66FF"/>
                </a:solidFill>
                <a:latin typeface="Arial Black"/>
                <a:cs typeface="Arial Black"/>
              </a:rPr>
              <a:t>C</a:t>
            </a:r>
            <a:r>
              <a:rPr lang="en-GB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lang="en-US" dirty="0">
                <a:latin typeface="Arial Black"/>
                <a:cs typeface="Arial Black"/>
              </a:rPr>
              <a:t>Some energy is always changed into </a:t>
            </a:r>
            <a:r>
              <a:rPr lang="en-US" dirty="0" smtClean="0">
                <a:latin typeface="Arial Black"/>
                <a:cs typeface="Arial Black"/>
              </a:rPr>
              <a:t>nuclear </a:t>
            </a:r>
            <a:r>
              <a:rPr lang="en-US" dirty="0">
                <a:latin typeface="Arial Black"/>
                <a:cs typeface="Arial Black"/>
              </a:rPr>
              <a:t>energy. </a:t>
            </a:r>
            <a:endParaRPr lang="en-GB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787400" y="6096000"/>
            <a:ext cx="8356600" cy="5334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CC66FF"/>
                </a:solidFill>
                <a:latin typeface="Arial Black"/>
                <a:cs typeface="Arial Black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lang="en-US" dirty="0">
                <a:latin typeface="Arial Black"/>
                <a:cs typeface="Arial Black"/>
              </a:rPr>
              <a:t>The total amount of energy </a:t>
            </a:r>
            <a:r>
              <a:rPr lang="en-US" dirty="0" smtClean="0">
                <a:latin typeface="Arial Black"/>
                <a:cs typeface="Arial Black"/>
              </a:rPr>
              <a:t>can increase or decrease.</a:t>
            </a:r>
            <a:endParaRPr lang="en-GB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87400" y="3581400"/>
            <a:ext cx="8356600" cy="5334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Arial Black"/>
                <a:cs typeface="Arial Black"/>
              </a:rPr>
              <a:t>B</a:t>
            </a:r>
            <a:r>
              <a:rPr lang="en-GB" sz="200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lang="en-US" sz="2000" dirty="0">
                <a:latin typeface="Arial Black"/>
                <a:cs typeface="Arial Black"/>
              </a:rPr>
              <a:t>The total amount of energy does not change.</a:t>
            </a:r>
          </a:p>
        </p:txBody>
      </p:sp>
      <p:pic>
        <p:nvPicPr>
          <p:cNvPr id="16392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  <p:bldP spid="471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125</a:t>
            </a:r>
            <a:r>
              <a:rPr lang="en-GB" dirty="0" smtClean="0">
                <a:cs typeface="+mj-cs"/>
              </a:rPr>
              <a:t>,000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Arial Black"/>
                <a:cs typeface="Arial Black"/>
              </a:rPr>
              <a:t>Which sentence is NOT true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Arial Black"/>
                <a:cs typeface="Arial Black"/>
              </a:rPr>
              <a:t>about the melting ice cube?</a:t>
            </a:r>
            <a:endParaRPr lang="en-GB" sz="32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16392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83" y="193625"/>
            <a:ext cx="2121570" cy="2244775"/>
          </a:xfrm>
          <a:prstGeom prst="rect">
            <a:avLst/>
          </a:prstGeom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143000" y="4617948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- The molecules are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speeding up.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143000" y="4114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- The molecules are spreading apart.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143000" y="51054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-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The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thermal energy is increasing.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143000" y="5638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-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The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mass is changing.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143000" y="60960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</a:rPr>
              <a:t>E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-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The mass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is staying the same.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143000" y="3657600"/>
            <a:ext cx="8001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- The mass is changing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.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6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6" grpId="0" animBg="1" autoUpdateAnimBg="0"/>
      <p:bldP spid="1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Coal, oil, and natural gas are...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Write all answers that apply.</a:t>
            </a:r>
            <a:endParaRPr lang="en-GB" sz="3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800" dirty="0" err="1" smtClean="0">
                <a:solidFill>
                  <a:srgbClr val="FFFFFF"/>
                </a:solidFill>
                <a:latin typeface="Arial Black" charset="0"/>
                <a:cs typeface="+mn-cs"/>
              </a:rPr>
              <a:t>nonrenewable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 resources</a:t>
            </a:r>
            <a:endParaRPr lang="en-GB" sz="28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fossil fuels</a:t>
            </a:r>
            <a:endParaRPr lang="en-GB" sz="28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renewable resources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nuclear energy</a:t>
            </a:r>
            <a:endParaRPr lang="en-GB" sz="28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1143000" y="3962400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&amp; </a:t>
            </a: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B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pic>
        <p:nvPicPr>
          <p:cNvPr id="21512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250</a:t>
            </a:r>
            <a:r>
              <a:rPr lang="en-GB" dirty="0" smtClean="0">
                <a:cs typeface="+mj-cs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100232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7" grpId="0" animBg="1" autoUpdateAnimBg="0"/>
      <p:bldP spid="28688" grpId="0" animBg="1" autoUpdateAnimBg="0"/>
      <p:bldP spid="28689" grpId="0" animBg="1" autoUpdateAnimBg="0"/>
      <p:bldP spid="28690" grpId="0" animBg="1" autoUpdateAnimBg="0"/>
      <p:bldP spid="2869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Which is NOT an example of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renewable resource?</a:t>
            </a:r>
            <a:endParaRPr lang="en-GB" sz="3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22536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500</a:t>
            </a:r>
            <a:r>
              <a:rPr lang="en-GB" dirty="0" smtClean="0">
                <a:cs typeface="+mj-cs"/>
              </a:rPr>
              <a:t>,000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143000" y="4617948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geothermal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143000" y="4114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biomass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143000" y="51054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nuclear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143000" y="5638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solar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143000" y="60960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E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wind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1143000" y="3657600"/>
            <a:ext cx="8001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nuclear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1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7" grpId="0" animBg="1" autoUpdateAnimBg="0"/>
      <p:bldP spid="1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What is true about renewable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solidFill>
                  <a:srgbClr val="FFFFFF"/>
                </a:solidFill>
                <a:latin typeface="Arial Black" charset="0"/>
              </a:rPr>
              <a:t>e</a:t>
            </a: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nergy? Write all that apply.</a:t>
            </a:r>
            <a:endParaRPr lang="en-GB" sz="3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23560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696" y="609600"/>
            <a:ext cx="88425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</a:t>
            </a:r>
            <a:r>
              <a:rPr lang="en-GB" dirty="0" smtClean="0"/>
              <a:t>1,000</a:t>
            </a:r>
            <a:r>
              <a:rPr lang="en-GB" dirty="0" smtClean="0">
                <a:cs typeface="+mj-cs"/>
              </a:rPr>
              <a:t>,000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143000" y="4617948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causes pollution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143000" y="4114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limitless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143000" y="51054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some take up a lot of space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143000" y="5638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– expensive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143000" y="60960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E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800" smtClean="0">
                <a:solidFill>
                  <a:srgbClr val="FFFFFF"/>
                </a:solidFill>
                <a:latin typeface="Arial Black" charset="0"/>
              </a:rPr>
              <a:t>more powerful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than fossil fuel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1143000" y="3657600"/>
            <a:ext cx="8001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, </a:t>
            </a:r>
            <a:r>
              <a:rPr lang="en-GB" sz="2800" smtClean="0">
                <a:solidFill>
                  <a:srgbClr val="CC66FF"/>
                </a:solidFill>
                <a:latin typeface="Arial Black" charset="0"/>
              </a:rPr>
              <a:t>C</a:t>
            </a:r>
            <a:r>
              <a:rPr lang="en-GB" sz="2800" smtClean="0">
                <a:solidFill>
                  <a:srgbClr val="FFFFFF"/>
                </a:solidFill>
                <a:latin typeface="Arial Black" charset="0"/>
              </a:rPr>
              <a:t>, &amp; </a:t>
            </a:r>
            <a:r>
              <a:rPr lang="en-GB" sz="2800" smtClean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800" smtClean="0">
                <a:solidFill>
                  <a:srgbClr val="FFFFFF"/>
                </a:solidFill>
                <a:latin typeface="Arial Black" charset="0"/>
              </a:rPr>
              <a:t> 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7" grpId="0" animBg="1" autoUpdateAnimBg="0"/>
      <p:bldP spid="1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362200" y="0"/>
            <a:ext cx="6788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12500" dirty="0">
                <a:solidFill>
                  <a:srgbClr val="CC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cs typeface="+mn-cs"/>
              </a:rPr>
              <a:t>Winner!</a:t>
            </a:r>
          </a:p>
        </p:txBody>
      </p:sp>
      <p:pic>
        <p:nvPicPr>
          <p:cNvPr id="2457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47913"/>
            <a:ext cx="48069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Screen Shot 2015-03-24 at 4.1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The Prizes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362200"/>
            <a:ext cx="2971800" cy="4495800"/>
          </a:xfrm>
        </p:spPr>
        <p:txBody>
          <a:bodyPr/>
          <a:lstStyle/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1</a:t>
            </a:r>
            <a:r>
              <a:rPr lang="en-GB" sz="3200" dirty="0" smtClean="0"/>
              <a:t> - $100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2</a:t>
            </a:r>
            <a:r>
              <a:rPr lang="en-GB" sz="3200" dirty="0" smtClean="0"/>
              <a:t> - $200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3</a:t>
            </a:r>
            <a:r>
              <a:rPr lang="en-GB" sz="3200" dirty="0" smtClean="0"/>
              <a:t> - $500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4</a:t>
            </a:r>
            <a:r>
              <a:rPr lang="en-GB" sz="3200" dirty="0" smtClean="0"/>
              <a:t> - $1,000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5</a:t>
            </a:r>
            <a:r>
              <a:rPr lang="en-GB" sz="3200" dirty="0" smtClean="0"/>
              <a:t> - $2,000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6</a:t>
            </a:r>
            <a:r>
              <a:rPr lang="en-GB" sz="3200" dirty="0" smtClean="0"/>
              <a:t> - $4,000</a:t>
            </a:r>
          </a:p>
          <a:p>
            <a:pPr marL="819150" lvl="1">
              <a:buFontTx/>
              <a:buNone/>
              <a:defRPr/>
            </a:pPr>
            <a:r>
              <a:rPr lang="en-GB" sz="3200" dirty="0" smtClean="0">
                <a:solidFill>
                  <a:srgbClr val="CC66FF"/>
                </a:solidFill>
              </a:rPr>
              <a:t>7</a:t>
            </a:r>
            <a:r>
              <a:rPr lang="en-GB" sz="3200" dirty="0" smtClean="0"/>
              <a:t> - $8,000</a:t>
            </a:r>
          </a:p>
          <a:p>
            <a:pPr marL="819150" lvl="1">
              <a:buFontTx/>
              <a:buNone/>
              <a:defRPr/>
            </a:pPr>
            <a:endParaRPr lang="en-GB" sz="3200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86200" y="2324100"/>
            <a:ext cx="419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8</a:t>
            </a:r>
            <a:r>
              <a:rPr lang="en-GB" sz="3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latin typeface="Calibri"/>
                <a:cs typeface="Calibri"/>
              </a:rPr>
              <a:t>- $16,000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9</a:t>
            </a:r>
            <a:r>
              <a:rPr lang="en-GB" sz="3200" dirty="0">
                <a:latin typeface="Calibri"/>
                <a:cs typeface="Calibri"/>
              </a:rPr>
              <a:t> - $32,000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10</a:t>
            </a:r>
            <a:r>
              <a:rPr lang="en-GB" sz="3200" dirty="0">
                <a:latin typeface="Calibri"/>
                <a:cs typeface="Calibri"/>
              </a:rPr>
              <a:t> - $64,000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11</a:t>
            </a:r>
            <a:r>
              <a:rPr lang="en-GB" sz="3200" dirty="0">
                <a:latin typeface="Calibri"/>
                <a:cs typeface="Calibri"/>
              </a:rPr>
              <a:t> - $125,000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12</a:t>
            </a:r>
            <a:r>
              <a:rPr lang="en-GB" sz="3200" dirty="0">
                <a:latin typeface="Calibri"/>
                <a:cs typeface="Calibri"/>
              </a:rPr>
              <a:t> - $250,000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13</a:t>
            </a:r>
            <a:r>
              <a:rPr lang="en-GB" sz="3200" dirty="0">
                <a:latin typeface="Calibri"/>
                <a:cs typeface="Calibri"/>
              </a:rPr>
              <a:t> - $500,000</a:t>
            </a:r>
          </a:p>
          <a:p>
            <a:pPr marL="819150" lvl="1" indent="-285750">
              <a:spcBef>
                <a:spcPct val="2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Calibri"/>
                <a:cs typeface="Calibri"/>
              </a:rPr>
              <a:t>14</a:t>
            </a:r>
            <a:r>
              <a:rPr lang="en-GB" sz="3200" dirty="0">
                <a:latin typeface="Calibri"/>
                <a:cs typeface="Calibri"/>
              </a:rPr>
              <a:t> - $1,000,000</a:t>
            </a:r>
          </a:p>
        </p:txBody>
      </p:sp>
      <p:pic>
        <p:nvPicPr>
          <p:cNvPr id="5124" name="Picture 8" descr="Screen Shot 2015-03-24 at 4.1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1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8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$100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latin typeface="Arial Black" charset="0"/>
                <a:cs typeface="+mn-cs"/>
              </a:rPr>
              <a:t>What is the example of radiant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latin typeface="Arial Black" charset="0"/>
              </a:rPr>
              <a:t>e</a:t>
            </a:r>
            <a:r>
              <a:rPr lang="en-GB" sz="3200" dirty="0" smtClean="0">
                <a:latin typeface="Arial Black" charset="0"/>
                <a:cs typeface="+mn-cs"/>
              </a:rPr>
              <a:t>nergy in the picture?</a:t>
            </a:r>
            <a:endParaRPr lang="en-GB" sz="3200" dirty="0">
              <a:latin typeface="Arial Black" charset="0"/>
              <a:cs typeface="+mn-cs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-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hot dogs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charcoal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fire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wind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43000" y="3962400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fire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8200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7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0"/>
            <a:ext cx="3251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4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$200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000" dirty="0" smtClean="0">
                <a:latin typeface="Arial Black" charset="0"/>
              </a:rPr>
              <a:t>Which does NOT have kinetic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000" dirty="0" smtClean="0">
                <a:latin typeface="Arial Black" charset="0"/>
              </a:rPr>
              <a:t>energy in the picture? Write all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000" dirty="0" smtClean="0">
                <a:latin typeface="Arial Black" charset="0"/>
              </a:rPr>
              <a:t>that apply.</a:t>
            </a:r>
            <a:endParaRPr lang="en-GB" sz="3000" dirty="0">
              <a:latin typeface="Arial Black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800" dirty="0" smtClean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-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hot dogs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charcoal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fire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wind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43000" y="3954898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800" dirty="0" smtClean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&amp; </a:t>
            </a: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B</a:t>
            </a:r>
            <a:endParaRPr lang="en-GB" sz="2800" dirty="0">
              <a:solidFill>
                <a:srgbClr val="FFFFFF"/>
              </a:solidFill>
              <a:latin typeface="Arial Black" charset="0"/>
            </a:endParaRPr>
          </a:p>
        </p:txBody>
      </p:sp>
      <p:pic>
        <p:nvPicPr>
          <p:cNvPr id="8200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7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0"/>
            <a:ext cx="3251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$500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latin typeface="Arial Black" charset="0"/>
              </a:rPr>
              <a:t>The charcoal also has which type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latin typeface="Arial Black" charset="0"/>
              </a:rPr>
              <a:t>o</a:t>
            </a:r>
            <a:r>
              <a:rPr lang="en-GB" sz="3200" dirty="0" smtClean="0">
                <a:latin typeface="Arial Black" charset="0"/>
              </a:rPr>
              <a:t>f energy?</a:t>
            </a:r>
            <a:endParaRPr lang="en-GB" sz="3200" dirty="0">
              <a:latin typeface="Arial Black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-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chemical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electrical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nuclear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none of the above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43000" y="3962400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B</a:t>
            </a:r>
            <a:r>
              <a:rPr lang="en-GB" sz="2800" dirty="0" smtClean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-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chemical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pic>
        <p:nvPicPr>
          <p:cNvPr id="8200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7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0"/>
            <a:ext cx="3251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$1,000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How is nuclear energy 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 smtClean="0">
                <a:solidFill>
                  <a:srgbClr val="FFFFFF"/>
                </a:solidFill>
                <a:latin typeface="Arial Black" charset="0"/>
              </a:rPr>
              <a:t>produced?</a:t>
            </a:r>
            <a:endParaRPr lang="en-GB" sz="3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76250"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r>
              <a:rPr lang="en-GB" sz="22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through chemical reactions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2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by splitting/combining nuclei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2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  <a:cs typeface="+mn-cs"/>
              </a:rPr>
              <a:t>–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  <a:cs typeface="+mn-cs"/>
              </a:rPr>
              <a:t>by traveling in waves</a:t>
            </a:r>
            <a:endParaRPr lang="en-GB" sz="22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2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– </a:t>
            </a:r>
            <a:r>
              <a:rPr lang="en-GB" sz="2200" dirty="0" smtClean="0">
                <a:solidFill>
                  <a:srgbClr val="FFFFFF"/>
                </a:solidFill>
                <a:latin typeface="Arial Black" charset="0"/>
              </a:rPr>
              <a:t>by burning fuel</a:t>
            </a:r>
            <a:endParaRPr lang="en-GB" sz="2200" dirty="0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1143000" y="3962400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200" dirty="0">
                <a:solidFill>
                  <a:srgbClr val="CC66FF"/>
                </a:solidFill>
                <a:latin typeface="Arial Black" charset="0"/>
              </a:rPr>
              <a:t>A</a:t>
            </a:r>
            <a:r>
              <a:rPr lang="en-GB" sz="2200" dirty="0">
                <a:solidFill>
                  <a:schemeClr val="bg1"/>
                </a:solidFill>
                <a:latin typeface="Arial Black" charset="0"/>
              </a:rPr>
              <a:t> </a:t>
            </a:r>
            <a:r>
              <a:rPr lang="en-GB" sz="2200" dirty="0">
                <a:solidFill>
                  <a:srgbClr val="FFFFFF"/>
                </a:solidFill>
                <a:latin typeface="Arial Black" charset="0"/>
              </a:rPr>
              <a:t>– by splitting/combining nuclei</a:t>
            </a:r>
          </a:p>
        </p:txBody>
      </p:sp>
      <p:pic>
        <p:nvPicPr>
          <p:cNvPr id="11272" name="Picture 8" descr="Screen Shot 2015-03-24 at 4.1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  <p:bldP spid="24591" grpId="0" animBg="1" autoUpdateAnimBg="0"/>
      <p:bldP spid="24592" grpId="0" animBg="1" autoUpdateAnimBg="0"/>
      <p:bldP spid="24593" grpId="0" animBg="1" autoUpdateAnimBg="0"/>
      <p:bldP spid="24594" grpId="0" animBg="1" autoUpdateAnimBg="0"/>
      <p:bldP spid="245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$2,000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600" dirty="0">
                <a:solidFill>
                  <a:srgbClr val="FFFFFF"/>
                </a:solidFill>
                <a:latin typeface="Arial Black" charset="0"/>
                <a:cs typeface="+mn-cs"/>
              </a:rPr>
              <a:t>	</a:t>
            </a:r>
            <a:r>
              <a:rPr lang="en-US" sz="2800" dirty="0">
                <a:latin typeface="Arial Black"/>
                <a:cs typeface="Arial Black"/>
              </a:rPr>
              <a:t>The vibration and movement of atoms within a substance refers to </a:t>
            </a:r>
            <a:r>
              <a:rPr lang="en-US" sz="2800" dirty="0" smtClean="0">
                <a:latin typeface="Arial Black"/>
                <a:cs typeface="Arial Black"/>
              </a:rPr>
              <a:t>which type of energy?</a:t>
            </a:r>
            <a:endParaRPr lang="en-GB" sz="26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electrical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</a:rPr>
              <a:t>chemical</a:t>
            </a:r>
            <a:r>
              <a:rPr lang="en-GB" sz="2800" dirty="0" smtClean="0">
                <a:solidFill>
                  <a:schemeClr val="bg1"/>
                </a:solidFill>
                <a:latin typeface="Arial Black" charset="0"/>
                <a:cs typeface="+mn-cs"/>
              </a:rPr>
              <a:t>)</a:t>
            </a:r>
            <a:endParaRPr lang="en-GB" sz="2800" dirty="0">
              <a:solidFill>
                <a:schemeClr val="bg1"/>
              </a:solidFill>
              <a:latin typeface="Arial Black" charset="0"/>
              <a:cs typeface="+mn-cs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acoustic</a:t>
            </a:r>
            <a:endParaRPr lang="en-GB" sz="28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</a:rPr>
              <a:t>thermal</a:t>
            </a: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1143000" y="3962400"/>
            <a:ext cx="7239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D</a:t>
            </a:r>
            <a:r>
              <a:rPr lang="en-GB" sz="2800" dirty="0" smtClean="0">
                <a:solidFill>
                  <a:schemeClr val="bg1"/>
                </a:solidFill>
                <a:latin typeface="Arial Black" charset="0"/>
                <a:cs typeface="+mn-cs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Arial Black" charset="0"/>
                <a:cs typeface="+mn-cs"/>
              </a:rPr>
              <a:t>- </a:t>
            </a:r>
            <a:r>
              <a:rPr lang="en-GB" sz="2800" dirty="0" smtClean="0">
                <a:solidFill>
                  <a:srgbClr val="FFFFFF"/>
                </a:solidFill>
                <a:latin typeface="Arial Black" charset="0"/>
                <a:cs typeface="+mn-cs"/>
              </a:rPr>
              <a:t>thermal</a:t>
            </a:r>
            <a:endParaRPr lang="en-GB" sz="28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13320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8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utoUpdateAnimBg="0"/>
      <p:bldP spid="23575" grpId="0" animBg="1" autoUpdateAnimBg="0"/>
      <p:bldP spid="23576" grpId="0" animBg="1" autoUpdateAnimBg="0"/>
      <p:bldP spid="23577" grpId="0" animBg="1" autoUpdateAnimBg="0"/>
      <p:bldP spid="23578" grpId="0" animBg="1" autoUpdateAnimBg="0"/>
      <p:bldP spid="235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$4,000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85800" y="2308225"/>
            <a:ext cx="77724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At which position does the rock have the most </a:t>
            </a:r>
            <a:r>
              <a:rPr lang="en-US" sz="3200" dirty="0">
                <a:latin typeface="Arial Black"/>
                <a:cs typeface="Arial Black"/>
              </a:rPr>
              <a:t>kinetic energy?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143000" y="4617948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1143000" y="4114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1143000" y="51054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1143000" y="5638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14344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786"/>
          <a:stretch/>
        </p:blipFill>
        <p:spPr>
          <a:xfrm>
            <a:off x="5450224" y="0"/>
            <a:ext cx="3581233" cy="2419943"/>
          </a:xfrm>
          <a:prstGeom prst="rect">
            <a:avLst/>
          </a:prstGeom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143000" y="60960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E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143000" y="3657600"/>
            <a:ext cx="8001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E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  <p:bldP spid="12" grpId="0" animBg="1" autoUpdateAnimBg="0"/>
      <p:bldP spid="1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160774" y="609600"/>
            <a:ext cx="8870683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$8,000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85800" y="2308225"/>
            <a:ext cx="77724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At which position does the rock have the most potential </a:t>
            </a:r>
            <a:r>
              <a:rPr lang="en-US" sz="3200" dirty="0">
                <a:latin typeface="Arial Black"/>
                <a:cs typeface="Arial Black"/>
              </a:rPr>
              <a:t>energy?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143000" y="4617948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B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1143000" y="4114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A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1143000" y="51054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C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1143000" y="56388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  <a:cs typeface="+mn-cs"/>
              </a:rPr>
              <a:t>D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pic>
        <p:nvPicPr>
          <p:cNvPr id="14344" name="Picture 8" descr="Screen Shot 2015-03-24 at 4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786"/>
          <a:stretch/>
        </p:blipFill>
        <p:spPr>
          <a:xfrm>
            <a:off x="5450224" y="0"/>
            <a:ext cx="3581233" cy="2419943"/>
          </a:xfrm>
          <a:prstGeom prst="rect">
            <a:avLst/>
          </a:prstGeom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143000" y="6096000"/>
            <a:ext cx="80010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CC66FF"/>
                </a:solidFill>
                <a:latin typeface="Arial Black" charset="0"/>
              </a:rPr>
              <a:t>E</a:t>
            </a:r>
            <a:endParaRPr lang="en-GB" sz="2000" dirty="0">
              <a:solidFill>
                <a:srgbClr val="FFFFFF"/>
              </a:solidFill>
              <a:latin typeface="Arial Black" charset="0"/>
              <a:cs typeface="+mn-cs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143000" y="3657600"/>
            <a:ext cx="80010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spcBef>
                <a:spcPct val="20000"/>
              </a:spcBef>
              <a:defRPr/>
            </a:pPr>
            <a:r>
              <a:rPr lang="en-GB" sz="2800" dirty="0">
                <a:solidFill>
                  <a:srgbClr val="CC66FF"/>
                </a:solidFill>
                <a:latin typeface="Arial Black" charset="0"/>
              </a:rPr>
              <a:t>C</a:t>
            </a:r>
            <a:endParaRPr lang="en-GB" sz="2000" dirty="0">
              <a:solidFill>
                <a:srgbClr val="FFFFFF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0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  <p:bldP spid="12" grpId="0" animBg="1" autoUpdateAnimBg="0"/>
      <p:bldP spid="13" grpId="0" animBg="1" autoUpdateAnimBg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1730</TotalTime>
  <Words>622</Words>
  <Application>Microsoft Macintosh PowerPoint</Application>
  <PresentationFormat>On-screen Show (4:3)</PresentationFormat>
  <Paragraphs>134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PowerPoint Presentation</vt:lpstr>
      <vt:lpstr>The Prizes</vt:lpstr>
      <vt:lpstr>$100</vt:lpstr>
      <vt:lpstr>$200</vt:lpstr>
      <vt:lpstr>$500</vt:lpstr>
      <vt:lpstr>$1,000</vt:lpstr>
      <vt:lpstr>$2,000</vt:lpstr>
      <vt:lpstr>$4,000</vt:lpstr>
      <vt:lpstr>$8,000</vt:lpstr>
      <vt:lpstr>$16,000</vt:lpstr>
      <vt:lpstr>$32,000</vt:lpstr>
      <vt:lpstr>$64,000</vt:lpstr>
      <vt:lpstr>$125,000</vt:lpstr>
      <vt:lpstr>$250,000</vt:lpstr>
      <vt:lpstr>$500,000</vt:lpstr>
      <vt:lpstr>$1,000,000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Hale</dc:creator>
  <cp:lastModifiedBy>Jenny Hale</cp:lastModifiedBy>
  <cp:revision>25</cp:revision>
  <dcterms:created xsi:type="dcterms:W3CDTF">2015-04-29T23:46:37Z</dcterms:created>
  <dcterms:modified xsi:type="dcterms:W3CDTF">2016-05-13T13:47:41Z</dcterms:modified>
</cp:coreProperties>
</file>