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0" r:id="rId1"/>
  </p:sldMasterIdLst>
  <p:sldIdLst>
    <p:sldId id="256" r:id="rId2"/>
    <p:sldId id="257" r:id="rId3"/>
    <p:sldId id="260" r:id="rId4"/>
    <p:sldId id="262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9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075132C1-493C-4442-BAB4-A580F7477C45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32C1-493C-4442-BAB4-A580F7477C45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653E-821C-224F-B5BB-A869B7C7C89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32C1-493C-4442-BAB4-A580F7477C45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653E-821C-224F-B5BB-A869B7C7C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32C1-493C-4442-BAB4-A580F7477C45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653E-821C-224F-B5BB-A869B7C7C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32C1-493C-4442-BAB4-A580F7477C45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653E-821C-224F-B5BB-A869B7C7C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32C1-493C-4442-BAB4-A580F7477C45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653E-821C-224F-B5BB-A869B7C7C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32C1-493C-4442-BAB4-A580F7477C45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653E-821C-224F-B5BB-A869B7C7C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075132C1-493C-4442-BAB4-A580F7477C45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32C1-493C-4442-BAB4-A580F7477C45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653E-821C-224F-B5BB-A869B7C7C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32C1-493C-4442-BAB4-A580F7477C45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653E-821C-224F-B5BB-A869B7C7C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32C1-493C-4442-BAB4-A580F7477C45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653E-821C-224F-B5BB-A869B7C7C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32C1-493C-4442-BAB4-A580F7477C45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653E-821C-224F-B5BB-A869B7C7C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32C1-493C-4442-BAB4-A580F7477C45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653E-821C-224F-B5BB-A869B7C7C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32C1-493C-4442-BAB4-A580F7477C45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075132C1-493C-4442-BAB4-A580F7477C45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83C653E-821C-224F-B5BB-A869B7C7C8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02711" y="3779767"/>
            <a:ext cx="4847038" cy="2309544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Science Tools Notes</a:t>
            </a:r>
            <a:endParaRPr lang="en-US" sz="6000" b="1" dirty="0"/>
          </a:p>
        </p:txBody>
      </p:sp>
      <p:pic>
        <p:nvPicPr>
          <p:cNvPr id="3" name="Picture 2" descr="kids in la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33" y="392501"/>
            <a:ext cx="8191300" cy="358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72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Beaker &amp; Erlenmeyer Flask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600" b="1" dirty="0" smtClean="0"/>
              <a:t>Function: </a:t>
            </a:r>
            <a:r>
              <a:rPr lang="en-US" sz="3600" u="sng" dirty="0" smtClean="0">
                <a:solidFill>
                  <a:srgbClr val="FF0000"/>
                </a:solidFill>
              </a:rPr>
              <a:t>To hold/store liquid</a:t>
            </a:r>
          </a:p>
          <a:p>
            <a:pPr>
              <a:buFont typeface="Arial"/>
              <a:buChar char="•"/>
            </a:pPr>
            <a:r>
              <a:rPr lang="en-US" sz="3600" b="1" dirty="0" smtClean="0"/>
              <a:t>Other Important Information</a:t>
            </a:r>
          </a:p>
          <a:p>
            <a:pPr lvl="2">
              <a:buFont typeface="Arial"/>
              <a:buChar char="•"/>
            </a:pPr>
            <a:r>
              <a:rPr lang="en-US" sz="3200" dirty="0" smtClean="0"/>
              <a:t>Metric Unit: </a:t>
            </a:r>
            <a:r>
              <a:rPr lang="en-US" sz="3200" u="sng" dirty="0" smtClean="0">
                <a:solidFill>
                  <a:srgbClr val="FF0000"/>
                </a:solidFill>
              </a:rPr>
              <a:t>milliliters (mL)</a:t>
            </a:r>
          </a:p>
          <a:p>
            <a:pPr lvl="2">
              <a:buFont typeface="Arial"/>
              <a:buChar char="•"/>
            </a:pPr>
            <a:r>
              <a:rPr lang="en-US" sz="3200" dirty="0" smtClean="0"/>
              <a:t>They are not used for                      </a:t>
            </a:r>
            <a:r>
              <a:rPr lang="en-US" sz="3200" u="sng" dirty="0" smtClean="0">
                <a:solidFill>
                  <a:srgbClr val="FF0000"/>
                </a:solidFill>
              </a:rPr>
              <a:t>exact measurements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because there are not </a:t>
            </a:r>
            <a:r>
              <a:rPr lang="en-US" sz="3200" u="sng" dirty="0" smtClean="0">
                <a:solidFill>
                  <a:srgbClr val="FF0000"/>
                </a:solidFill>
              </a:rPr>
              <a:t>enough lines</a:t>
            </a:r>
          </a:p>
        </p:txBody>
      </p:sp>
      <p:pic>
        <p:nvPicPr>
          <p:cNvPr id="4" name="Picture 3" descr="Macintosh HD:Users:jehale:Desktop:Beaker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8" r="14084"/>
          <a:stretch/>
        </p:blipFill>
        <p:spPr bwMode="auto">
          <a:xfrm>
            <a:off x="7733619" y="1584008"/>
            <a:ext cx="1023711" cy="14713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5" name="Picture 4" descr="Macintosh HD:Users:jehale:Desktop:H-4917.250_lg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779" y="3055379"/>
            <a:ext cx="1297392" cy="1471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940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Gloves, Goggles, Lab coat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600" b="1" dirty="0" smtClean="0"/>
              <a:t>Function: </a:t>
            </a:r>
            <a:r>
              <a:rPr lang="en-US" sz="3600" u="sng" dirty="0" smtClean="0">
                <a:solidFill>
                  <a:srgbClr val="FF0000"/>
                </a:solidFill>
              </a:rPr>
              <a:t>Eye &amp; skin </a:t>
            </a:r>
            <a:r>
              <a:rPr lang="en-US" sz="3600" u="sng" dirty="0">
                <a:solidFill>
                  <a:srgbClr val="FF0000"/>
                </a:solidFill>
              </a:rPr>
              <a:t>protection</a:t>
            </a:r>
          </a:p>
          <a:p>
            <a:pPr>
              <a:buFont typeface="Arial"/>
              <a:buChar char="•"/>
            </a:pPr>
            <a:r>
              <a:rPr lang="en-US" sz="3600" b="1" dirty="0" smtClean="0"/>
              <a:t>Other Important Information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If </a:t>
            </a:r>
            <a:r>
              <a:rPr lang="en-US" sz="3200" dirty="0"/>
              <a:t>you get </a:t>
            </a:r>
            <a:r>
              <a:rPr lang="en-US" sz="3200" dirty="0" smtClean="0"/>
              <a:t>an irritant in your eyes or on your skin, </a:t>
            </a:r>
            <a:r>
              <a:rPr lang="en-US" sz="3200" dirty="0"/>
              <a:t>go to the </a:t>
            </a:r>
            <a:r>
              <a:rPr lang="en-US" sz="3200" u="sng" dirty="0">
                <a:solidFill>
                  <a:srgbClr val="FF0000"/>
                </a:solidFill>
              </a:rPr>
              <a:t>eyewash station</a:t>
            </a:r>
            <a:endParaRPr lang="en-US" sz="3200" dirty="0"/>
          </a:p>
        </p:txBody>
      </p:sp>
      <p:pic>
        <p:nvPicPr>
          <p:cNvPr id="6" name="Picture 5" descr="Macintosh HD:Users:jehale:Desktop:Unknown.jpe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34" b="11198"/>
          <a:stretch/>
        </p:blipFill>
        <p:spPr bwMode="auto">
          <a:xfrm>
            <a:off x="3632016" y="5106359"/>
            <a:ext cx="1881554" cy="123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93" y="5106359"/>
            <a:ext cx="1658207" cy="1233785"/>
          </a:xfrm>
          <a:prstGeom prst="rect">
            <a:avLst/>
          </a:prstGeom>
        </p:spPr>
      </p:pic>
      <p:pic>
        <p:nvPicPr>
          <p:cNvPr id="1026" name="Picture 2" descr="imag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7" t="10953" r="10257" b="12344"/>
          <a:stretch>
            <a:fillRect/>
          </a:stretch>
        </p:blipFill>
        <p:spPr bwMode="auto">
          <a:xfrm>
            <a:off x="6910754" y="4569901"/>
            <a:ext cx="1835640" cy="1764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54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Graduated cylinder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8388"/>
            <a:ext cx="7224848" cy="4678935"/>
          </a:xfrm>
        </p:spPr>
        <p:txBody>
          <a:bodyPr>
            <a:normAutofit fontScale="92500"/>
          </a:bodyPr>
          <a:lstStyle/>
          <a:p>
            <a:pPr>
              <a:buFont typeface="Arial"/>
              <a:buChar char="•"/>
            </a:pPr>
            <a:r>
              <a:rPr lang="en-US" sz="3600" b="1" dirty="0" smtClean="0"/>
              <a:t>Function: </a:t>
            </a:r>
            <a:r>
              <a:rPr lang="en-US" sz="3600" u="sng" dirty="0" smtClean="0">
                <a:solidFill>
                  <a:srgbClr val="FF0000"/>
                </a:solidFill>
              </a:rPr>
              <a:t>To measure the volume of liquids</a:t>
            </a:r>
            <a:r>
              <a:rPr lang="en-US" sz="3600" u="sng" dirty="0">
                <a:solidFill>
                  <a:srgbClr val="FF0000"/>
                </a:solidFill>
              </a:rPr>
              <a:t> </a:t>
            </a:r>
            <a:r>
              <a:rPr lang="en-US" sz="3600" u="sng" dirty="0" smtClean="0">
                <a:solidFill>
                  <a:srgbClr val="FF0000"/>
                </a:solidFill>
              </a:rPr>
              <a:t>and objects</a:t>
            </a:r>
            <a:endParaRPr lang="en-US" sz="3600" u="sng" dirty="0">
              <a:solidFill>
                <a:srgbClr val="FF0000"/>
              </a:solidFill>
            </a:endParaRPr>
          </a:p>
          <a:p>
            <a:pPr>
              <a:buFont typeface="Arial"/>
              <a:buChar char="•"/>
            </a:pPr>
            <a:r>
              <a:rPr lang="en-US" sz="3600" b="1" dirty="0" smtClean="0"/>
              <a:t>Other Important Information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Metric Unit: </a:t>
            </a:r>
            <a:r>
              <a:rPr lang="en-US" sz="3200" u="sng" dirty="0">
                <a:solidFill>
                  <a:srgbClr val="FF0000"/>
                </a:solidFill>
              </a:rPr>
              <a:t>milliliters (mL</a:t>
            </a:r>
            <a:r>
              <a:rPr lang="en-US" sz="3200" u="sng" dirty="0" smtClean="0">
                <a:solidFill>
                  <a:srgbClr val="FF0000"/>
                </a:solidFill>
              </a:rPr>
              <a:t>)</a:t>
            </a:r>
            <a:endParaRPr lang="en-US" sz="3200" dirty="0" smtClean="0"/>
          </a:p>
          <a:p>
            <a:pPr lvl="1">
              <a:buFont typeface="Arial"/>
              <a:buChar char="•"/>
            </a:pPr>
            <a:r>
              <a:rPr lang="en-US" sz="3200" dirty="0" smtClean="0"/>
              <a:t>Measure from the bottom of the curve called the </a:t>
            </a:r>
            <a:r>
              <a:rPr lang="en-US" sz="3200" u="sng" dirty="0" smtClean="0">
                <a:solidFill>
                  <a:srgbClr val="FF0000"/>
                </a:solidFill>
              </a:rPr>
              <a:t>meniscus</a:t>
            </a:r>
          </a:p>
          <a:p>
            <a:pPr lvl="1">
              <a:buFont typeface="Arial"/>
              <a:buChar char="•"/>
            </a:pPr>
            <a:r>
              <a:rPr lang="en-US" sz="3200" dirty="0"/>
              <a:t>Water displacement method </a:t>
            </a:r>
            <a:r>
              <a:rPr lang="en-US" sz="3200" dirty="0" smtClean="0"/>
              <a:t>equation:</a:t>
            </a:r>
          </a:p>
          <a:p>
            <a:pPr marL="350838" lvl="1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________________________________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" name="Picture 4" descr="Macintosh HD:Users:jehale:Desktop:GraduatedCylinder1000ml_01.jpgf8911a2e-c2c1-45d0-ac38-2fc0cf9f8388Large-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81" r="37059"/>
          <a:stretch/>
        </p:blipFill>
        <p:spPr bwMode="auto">
          <a:xfrm>
            <a:off x="7708521" y="2583890"/>
            <a:ext cx="1073908" cy="3405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162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Pipet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600" b="1" dirty="0" smtClean="0"/>
              <a:t>Function: </a:t>
            </a:r>
            <a:r>
              <a:rPr lang="en-US" sz="3600" u="sng" dirty="0" smtClean="0">
                <a:solidFill>
                  <a:srgbClr val="FF0000"/>
                </a:solidFill>
              </a:rPr>
              <a:t>To transfer liquids</a:t>
            </a:r>
            <a:endParaRPr lang="en-US" sz="3600" u="sng" dirty="0">
              <a:solidFill>
                <a:srgbClr val="FF0000"/>
              </a:solidFill>
            </a:endParaRPr>
          </a:p>
          <a:p>
            <a:pPr>
              <a:buFont typeface="Arial"/>
              <a:buChar char="•"/>
            </a:pPr>
            <a:r>
              <a:rPr lang="en-US" sz="3600" b="1" dirty="0" smtClean="0"/>
              <a:t>Other Important Information</a:t>
            </a:r>
          </a:p>
          <a:p>
            <a:pPr lvl="1">
              <a:buFont typeface="Arial"/>
              <a:buChar char="•"/>
            </a:pPr>
            <a:r>
              <a:rPr lang="en-US" sz="3200" u="sng" dirty="0" smtClean="0">
                <a:solidFill>
                  <a:srgbClr val="FF0000"/>
                </a:solidFill>
              </a:rPr>
              <a:t>Squeeze top, dip in liquid, and transfer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pic>
        <p:nvPicPr>
          <p:cNvPr id="6" name="Picture 5" descr="Macintosh HD:Users:jehale:Desktop:Unknown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541" y="4205070"/>
            <a:ext cx="2117678" cy="2021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120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Balance/Scale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200" b="1" dirty="0" smtClean="0"/>
              <a:t>Function: </a:t>
            </a:r>
            <a:r>
              <a:rPr lang="en-US" sz="3200" u="sng" dirty="0" smtClean="0">
                <a:solidFill>
                  <a:srgbClr val="FF0000"/>
                </a:solidFill>
              </a:rPr>
              <a:t>To measure the mass of an object</a:t>
            </a:r>
          </a:p>
          <a:p>
            <a:pPr>
              <a:buFont typeface="Arial"/>
              <a:buChar char="•"/>
            </a:pPr>
            <a:r>
              <a:rPr lang="en-US" sz="3200" b="1" dirty="0" smtClean="0"/>
              <a:t>Other Important Information</a:t>
            </a:r>
          </a:p>
          <a:p>
            <a:pPr lvl="1">
              <a:buFont typeface="Arial"/>
              <a:buChar char="•"/>
            </a:pPr>
            <a:r>
              <a:rPr lang="en-US" sz="3000" dirty="0" smtClean="0"/>
              <a:t>Metric </a:t>
            </a:r>
            <a:r>
              <a:rPr lang="en-US" sz="3000" dirty="0"/>
              <a:t>Unit: </a:t>
            </a:r>
            <a:r>
              <a:rPr lang="en-US" sz="3000" u="sng" dirty="0" smtClean="0">
                <a:solidFill>
                  <a:srgbClr val="FF0000"/>
                </a:solidFill>
              </a:rPr>
              <a:t>grams (g)</a:t>
            </a:r>
          </a:p>
          <a:p>
            <a:pPr lvl="1">
              <a:buFont typeface="Arial"/>
              <a:buChar char="•"/>
            </a:pPr>
            <a:r>
              <a:rPr lang="en-US" sz="3000" u="sng" dirty="0">
                <a:solidFill>
                  <a:srgbClr val="FF0000"/>
                </a:solidFill>
              </a:rPr>
              <a:t>Mass is different than weight. (It is not affected by gravity.)</a:t>
            </a:r>
          </a:p>
          <a:p>
            <a:pPr>
              <a:buFont typeface="Arial"/>
              <a:buChar char="•"/>
            </a:pPr>
            <a:endParaRPr lang="en-US" sz="3200" u="sng" dirty="0" smtClean="0">
              <a:solidFill>
                <a:srgbClr val="FF0000"/>
              </a:solidFill>
            </a:endParaRPr>
          </a:p>
        </p:txBody>
      </p:sp>
      <p:pic>
        <p:nvPicPr>
          <p:cNvPr id="5" name="Picture 4" descr="Macintosh HD:Users:jehale:Desktop:Unknown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223" y="5088791"/>
            <a:ext cx="2243795" cy="1436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522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 Tube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600" b="1" dirty="0" smtClean="0"/>
              <a:t>Function: </a:t>
            </a:r>
            <a:r>
              <a:rPr lang="en-US" sz="3600" u="sng" dirty="0" smtClean="0">
                <a:solidFill>
                  <a:srgbClr val="FF0000"/>
                </a:solidFill>
              </a:rPr>
              <a:t>To hold/store liquid and small solids</a:t>
            </a:r>
          </a:p>
          <a:p>
            <a:pPr>
              <a:buFont typeface="Arial"/>
              <a:buChar char="•"/>
            </a:pPr>
            <a:r>
              <a:rPr lang="en-US" sz="3600" b="1" dirty="0" smtClean="0"/>
              <a:t>Other Important Information:</a:t>
            </a:r>
          </a:p>
          <a:p>
            <a:pPr lvl="1">
              <a:buFont typeface="Arial"/>
              <a:buChar char="•"/>
            </a:pPr>
            <a:r>
              <a:rPr lang="en-US" sz="3400" u="sng" dirty="0" smtClean="0">
                <a:solidFill>
                  <a:srgbClr val="FF0000"/>
                </a:solidFill>
              </a:rPr>
              <a:t>May need to use clamps if liquid is hot</a:t>
            </a:r>
            <a:endParaRPr lang="en-US" sz="3400" u="sng" dirty="0">
              <a:solidFill>
                <a:srgbClr val="FF0000"/>
              </a:solidFill>
            </a:endParaRPr>
          </a:p>
        </p:txBody>
      </p:sp>
      <p:pic>
        <p:nvPicPr>
          <p:cNvPr id="6" name="Picture 5" descr="Macintosh HD:Users:jehale:Desktop:04597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430" y="4555068"/>
            <a:ext cx="738503" cy="18277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610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1696</TotalTime>
  <Words>182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Brush Script MT</vt:lpstr>
      <vt:lpstr>Calisto MT</vt:lpstr>
      <vt:lpstr>Capital</vt:lpstr>
      <vt:lpstr>Science Tools Notes</vt:lpstr>
      <vt:lpstr>Beaker &amp; Erlenmeyer Flask</vt:lpstr>
      <vt:lpstr>Gloves, Goggles, Lab coat</vt:lpstr>
      <vt:lpstr>Graduated cylinder</vt:lpstr>
      <vt:lpstr>Pipet</vt:lpstr>
      <vt:lpstr>Balance/Scale</vt:lpstr>
      <vt:lpstr>Test Tube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Tools Notes</dc:title>
  <dc:creator>Jenny Hale</dc:creator>
  <cp:lastModifiedBy>Jennifer Hale</cp:lastModifiedBy>
  <cp:revision>26</cp:revision>
  <dcterms:created xsi:type="dcterms:W3CDTF">2015-08-24T00:44:57Z</dcterms:created>
  <dcterms:modified xsi:type="dcterms:W3CDTF">2016-08-21T14:28:50Z</dcterms:modified>
</cp:coreProperties>
</file>