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7" r:id="rId2"/>
    <p:sldId id="298" r:id="rId3"/>
    <p:sldId id="300" r:id="rId4"/>
    <p:sldId id="301" r:id="rId5"/>
    <p:sldId id="302" r:id="rId6"/>
    <p:sldId id="303" r:id="rId7"/>
    <p:sldId id="282" r:id="rId8"/>
    <p:sldId id="284" r:id="rId9"/>
    <p:sldId id="286" r:id="rId10"/>
    <p:sldId id="285" r:id="rId11"/>
    <p:sldId id="299" r:id="rId12"/>
  </p:sldIdLst>
  <p:sldSz cx="10160000" cy="11061700"/>
  <p:notesSz cx="6858000" cy="9144000"/>
  <p:embeddedFontLst>
    <p:embeddedFont>
      <p:font typeface="Century Gothic" panose="020B050202020202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84">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20" autoAdjust="0"/>
    <p:restoredTop sz="94660"/>
  </p:normalViewPr>
  <p:slideViewPr>
    <p:cSldViewPr snapToGrid="0" snapToObjects="1">
      <p:cViewPr>
        <p:scale>
          <a:sx n="33" d="100"/>
          <a:sy n="33" d="100"/>
        </p:scale>
        <p:origin x="1098" y="-132"/>
      </p:cViewPr>
      <p:guideLst>
        <p:guide orient="horz" pos="3484"/>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810330"/>
            <a:ext cx="7620000" cy="3851110"/>
          </a:xfrm>
        </p:spPr>
        <p:txBody>
          <a:bodyPr anchor="b"/>
          <a:lstStyle>
            <a:lvl1pPr algn="ctr">
              <a:defRPr sz="5000"/>
            </a:lvl1pPr>
          </a:lstStyle>
          <a:p>
            <a:r>
              <a:rPr lang="en-US" smtClean="0"/>
              <a:t>Click to edit Master title style</a:t>
            </a:r>
            <a:endParaRPr lang="en-US"/>
          </a:p>
        </p:txBody>
      </p:sp>
      <p:sp>
        <p:nvSpPr>
          <p:cNvPr id="3" name="Subtitle 2"/>
          <p:cNvSpPr>
            <a:spLocks noGrp="1"/>
          </p:cNvSpPr>
          <p:nvPr>
            <p:ph type="subTitle" idx="1"/>
          </p:nvPr>
        </p:nvSpPr>
        <p:spPr>
          <a:xfrm>
            <a:off x="1270000" y="5809954"/>
            <a:ext cx="7620000" cy="2670683"/>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AE9B62-DEDE-4AF3-9AED-24F01B1DB639}"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7EA9D-5DA4-4A76-AD91-91854FD9888C}" type="slidenum">
              <a:rPr lang="en-US" smtClean="0"/>
              <a:t>‹#›</a:t>
            </a:fld>
            <a:endParaRPr lang="en-US"/>
          </a:p>
        </p:txBody>
      </p:sp>
    </p:spTree>
    <p:extLst>
      <p:ext uri="{BB962C8B-B14F-4D97-AF65-F5344CB8AC3E}">
        <p14:creationId xmlns:p14="http://schemas.microsoft.com/office/powerpoint/2010/main" val="25199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E9B62-DEDE-4AF3-9AED-24F01B1DB639}"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7EA9D-5DA4-4A76-AD91-91854FD9888C}" type="slidenum">
              <a:rPr lang="en-US" smtClean="0"/>
              <a:t>‹#›</a:t>
            </a:fld>
            <a:endParaRPr lang="en-US"/>
          </a:p>
        </p:txBody>
      </p:sp>
    </p:spTree>
    <p:extLst>
      <p:ext uri="{BB962C8B-B14F-4D97-AF65-F5344CB8AC3E}">
        <p14:creationId xmlns:p14="http://schemas.microsoft.com/office/powerpoint/2010/main" val="364059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588933"/>
            <a:ext cx="2190750" cy="93742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8500" y="588933"/>
            <a:ext cx="6445250" cy="93742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E9B62-DEDE-4AF3-9AED-24F01B1DB639}"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7EA9D-5DA4-4A76-AD91-91854FD9888C}" type="slidenum">
              <a:rPr lang="en-US" smtClean="0"/>
              <a:t>‹#›</a:t>
            </a:fld>
            <a:endParaRPr lang="en-US"/>
          </a:p>
        </p:txBody>
      </p:sp>
    </p:spTree>
    <p:extLst>
      <p:ext uri="{BB962C8B-B14F-4D97-AF65-F5344CB8AC3E}">
        <p14:creationId xmlns:p14="http://schemas.microsoft.com/office/powerpoint/2010/main" val="160956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E9B62-DEDE-4AF3-9AED-24F01B1DB639}"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7EA9D-5DA4-4A76-AD91-91854FD9888C}" type="slidenum">
              <a:rPr lang="en-US" smtClean="0"/>
              <a:t>‹#›</a:t>
            </a:fld>
            <a:endParaRPr lang="en-US"/>
          </a:p>
        </p:txBody>
      </p:sp>
    </p:spTree>
    <p:extLst>
      <p:ext uri="{BB962C8B-B14F-4D97-AF65-F5344CB8AC3E}">
        <p14:creationId xmlns:p14="http://schemas.microsoft.com/office/powerpoint/2010/main" val="154010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2757747"/>
            <a:ext cx="8763000" cy="4601359"/>
          </a:xfrm>
        </p:spPr>
        <p:txBody>
          <a:bodyPr anchor="b"/>
          <a:lstStyle>
            <a:lvl1pPr>
              <a:defRPr sz="5000"/>
            </a:lvl1pPr>
          </a:lstStyle>
          <a:p>
            <a:r>
              <a:rPr lang="en-US" smtClean="0"/>
              <a:t>Click to edit Master title style</a:t>
            </a:r>
            <a:endParaRPr lang="en-US"/>
          </a:p>
        </p:txBody>
      </p:sp>
      <p:sp>
        <p:nvSpPr>
          <p:cNvPr id="3" name="Text Placeholder 2"/>
          <p:cNvSpPr>
            <a:spLocks noGrp="1"/>
          </p:cNvSpPr>
          <p:nvPr>
            <p:ph type="body" idx="1"/>
          </p:nvPr>
        </p:nvSpPr>
        <p:spPr>
          <a:xfrm>
            <a:off x="693208" y="7402636"/>
            <a:ext cx="8763000" cy="241974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AE9B62-DEDE-4AF3-9AED-24F01B1DB639}"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7EA9D-5DA4-4A76-AD91-91854FD9888C}" type="slidenum">
              <a:rPr lang="en-US" smtClean="0"/>
              <a:t>‹#›</a:t>
            </a:fld>
            <a:endParaRPr lang="en-US"/>
          </a:p>
        </p:txBody>
      </p:sp>
    </p:spTree>
    <p:extLst>
      <p:ext uri="{BB962C8B-B14F-4D97-AF65-F5344CB8AC3E}">
        <p14:creationId xmlns:p14="http://schemas.microsoft.com/office/powerpoint/2010/main" val="351973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2944666"/>
            <a:ext cx="4318000" cy="7018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2944666"/>
            <a:ext cx="4318000" cy="7018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AE9B62-DEDE-4AF3-9AED-24F01B1DB639}"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7EA9D-5DA4-4A76-AD91-91854FD9888C}" type="slidenum">
              <a:rPr lang="en-US" smtClean="0"/>
              <a:t>‹#›</a:t>
            </a:fld>
            <a:endParaRPr lang="en-US"/>
          </a:p>
        </p:txBody>
      </p:sp>
    </p:spTree>
    <p:extLst>
      <p:ext uri="{BB962C8B-B14F-4D97-AF65-F5344CB8AC3E}">
        <p14:creationId xmlns:p14="http://schemas.microsoft.com/office/powerpoint/2010/main" val="392469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588936"/>
            <a:ext cx="8763000" cy="213808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9824" y="2711653"/>
            <a:ext cx="4298156" cy="1328940"/>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699824" y="4040593"/>
            <a:ext cx="4298156" cy="59431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3501" y="2711653"/>
            <a:ext cx="4319323" cy="1328940"/>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5143501" y="4040593"/>
            <a:ext cx="4319323" cy="59431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AE9B62-DEDE-4AF3-9AED-24F01B1DB639}" type="datetimeFigureOut">
              <a:rPr lang="en-US" smtClean="0"/>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F7EA9D-5DA4-4A76-AD91-91854FD9888C}" type="slidenum">
              <a:rPr lang="en-US" smtClean="0"/>
              <a:t>‹#›</a:t>
            </a:fld>
            <a:endParaRPr lang="en-US"/>
          </a:p>
        </p:txBody>
      </p:sp>
    </p:spTree>
    <p:extLst>
      <p:ext uri="{BB962C8B-B14F-4D97-AF65-F5344CB8AC3E}">
        <p14:creationId xmlns:p14="http://schemas.microsoft.com/office/powerpoint/2010/main" val="182007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AE9B62-DEDE-4AF3-9AED-24F01B1DB639}" type="datetimeFigureOut">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F7EA9D-5DA4-4A76-AD91-91854FD9888C}" type="slidenum">
              <a:rPr lang="en-US" smtClean="0"/>
              <a:t>‹#›</a:t>
            </a:fld>
            <a:endParaRPr lang="en-US"/>
          </a:p>
        </p:txBody>
      </p:sp>
    </p:spTree>
    <p:extLst>
      <p:ext uri="{BB962C8B-B14F-4D97-AF65-F5344CB8AC3E}">
        <p14:creationId xmlns:p14="http://schemas.microsoft.com/office/powerpoint/2010/main" val="921305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E9B62-DEDE-4AF3-9AED-24F01B1DB639}" type="datetimeFigureOut">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F7EA9D-5DA4-4A76-AD91-91854FD9888C}" type="slidenum">
              <a:rPr lang="en-US" smtClean="0"/>
              <a:t>‹#›</a:t>
            </a:fld>
            <a:endParaRPr lang="en-US"/>
          </a:p>
        </p:txBody>
      </p:sp>
    </p:spTree>
    <p:extLst>
      <p:ext uri="{BB962C8B-B14F-4D97-AF65-F5344CB8AC3E}">
        <p14:creationId xmlns:p14="http://schemas.microsoft.com/office/powerpoint/2010/main" val="60714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737447"/>
            <a:ext cx="3276864" cy="2581063"/>
          </a:xfrm>
        </p:spPr>
        <p:txBody>
          <a:bodyPr anchor="b"/>
          <a:lstStyle>
            <a:lvl1pPr>
              <a:defRPr sz="2667"/>
            </a:lvl1pPr>
          </a:lstStyle>
          <a:p>
            <a:r>
              <a:rPr lang="en-US" smtClean="0"/>
              <a:t>Click to edit Master title style</a:t>
            </a:r>
            <a:endParaRPr lang="en-US"/>
          </a:p>
        </p:txBody>
      </p:sp>
      <p:sp>
        <p:nvSpPr>
          <p:cNvPr id="3" name="Content Placeholder 2"/>
          <p:cNvSpPr>
            <a:spLocks noGrp="1"/>
          </p:cNvSpPr>
          <p:nvPr>
            <p:ph idx="1"/>
          </p:nvPr>
        </p:nvSpPr>
        <p:spPr>
          <a:xfrm>
            <a:off x="4319323" y="1592682"/>
            <a:ext cx="5143500" cy="7860977"/>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9824" y="3318510"/>
            <a:ext cx="3276864" cy="6147950"/>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E9B62-DEDE-4AF3-9AED-24F01B1DB639}"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7EA9D-5DA4-4A76-AD91-91854FD9888C}" type="slidenum">
              <a:rPr lang="en-US" smtClean="0"/>
              <a:t>‹#›</a:t>
            </a:fld>
            <a:endParaRPr lang="en-US"/>
          </a:p>
        </p:txBody>
      </p:sp>
    </p:spTree>
    <p:extLst>
      <p:ext uri="{BB962C8B-B14F-4D97-AF65-F5344CB8AC3E}">
        <p14:creationId xmlns:p14="http://schemas.microsoft.com/office/powerpoint/2010/main" val="302815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737447"/>
            <a:ext cx="3276864" cy="2581063"/>
          </a:xfrm>
        </p:spPr>
        <p:txBody>
          <a:bodyPr anchor="b"/>
          <a:lstStyle>
            <a:lvl1pPr>
              <a:defRPr sz="2667"/>
            </a:lvl1pPr>
          </a:lstStyle>
          <a:p>
            <a:r>
              <a:rPr lang="en-US" smtClean="0"/>
              <a:t>Click to edit Master title style</a:t>
            </a:r>
            <a:endParaRPr lang="en-US"/>
          </a:p>
        </p:txBody>
      </p:sp>
      <p:sp>
        <p:nvSpPr>
          <p:cNvPr id="3" name="Picture Placeholder 2"/>
          <p:cNvSpPr>
            <a:spLocks noGrp="1"/>
          </p:cNvSpPr>
          <p:nvPr>
            <p:ph type="pic" idx="1"/>
          </p:nvPr>
        </p:nvSpPr>
        <p:spPr>
          <a:xfrm>
            <a:off x="4319323" y="1592682"/>
            <a:ext cx="5143500" cy="7860977"/>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699824" y="3318510"/>
            <a:ext cx="3276864" cy="6147950"/>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E9B62-DEDE-4AF3-9AED-24F01B1DB639}"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7EA9D-5DA4-4A76-AD91-91854FD9888C}" type="slidenum">
              <a:rPr lang="en-US" smtClean="0"/>
              <a:t>‹#›</a:t>
            </a:fld>
            <a:endParaRPr lang="en-US"/>
          </a:p>
        </p:txBody>
      </p:sp>
    </p:spTree>
    <p:extLst>
      <p:ext uri="{BB962C8B-B14F-4D97-AF65-F5344CB8AC3E}">
        <p14:creationId xmlns:p14="http://schemas.microsoft.com/office/powerpoint/2010/main" val="108730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588936"/>
            <a:ext cx="8763000" cy="213808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8500" y="2944666"/>
            <a:ext cx="8763000" cy="70185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8500" y="10252560"/>
            <a:ext cx="2286000" cy="588933"/>
          </a:xfrm>
          <a:prstGeom prst="rect">
            <a:avLst/>
          </a:prstGeom>
        </p:spPr>
        <p:txBody>
          <a:bodyPr vert="horz" lIns="91440" tIns="45720" rIns="91440" bIns="45720" rtlCol="0" anchor="ctr"/>
          <a:lstStyle>
            <a:lvl1pPr algn="l">
              <a:defRPr sz="1000">
                <a:solidFill>
                  <a:schemeClr val="tx1">
                    <a:tint val="75000"/>
                  </a:schemeClr>
                </a:solidFill>
              </a:defRPr>
            </a:lvl1pPr>
          </a:lstStyle>
          <a:p>
            <a:fld id="{3AAE9B62-DEDE-4AF3-9AED-24F01B1DB639}" type="datetimeFigureOut">
              <a:rPr lang="en-US" smtClean="0"/>
              <a:t>3/9/2017</a:t>
            </a:fld>
            <a:endParaRPr lang="en-US"/>
          </a:p>
        </p:txBody>
      </p:sp>
      <p:sp>
        <p:nvSpPr>
          <p:cNvPr id="5" name="Footer Placeholder 4"/>
          <p:cNvSpPr>
            <a:spLocks noGrp="1"/>
          </p:cNvSpPr>
          <p:nvPr>
            <p:ph type="ftr" sz="quarter" idx="3"/>
          </p:nvPr>
        </p:nvSpPr>
        <p:spPr>
          <a:xfrm>
            <a:off x="3365500" y="10252560"/>
            <a:ext cx="3429000" cy="588933"/>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10252560"/>
            <a:ext cx="2286000" cy="588933"/>
          </a:xfrm>
          <a:prstGeom prst="rect">
            <a:avLst/>
          </a:prstGeom>
        </p:spPr>
        <p:txBody>
          <a:bodyPr vert="horz" lIns="91440" tIns="45720" rIns="91440" bIns="45720" rtlCol="0" anchor="ctr"/>
          <a:lstStyle>
            <a:lvl1pPr algn="r">
              <a:defRPr sz="1000">
                <a:solidFill>
                  <a:schemeClr val="tx1">
                    <a:tint val="75000"/>
                  </a:schemeClr>
                </a:solidFill>
              </a:defRPr>
            </a:lvl1pPr>
          </a:lstStyle>
          <a:p>
            <a:fld id="{94F7EA9D-5DA4-4A76-AD91-91854FD9888C}" type="slidenum">
              <a:rPr lang="en-US" smtClean="0"/>
              <a:t>‹#›</a:t>
            </a:fld>
            <a:endParaRPr lang="en-US"/>
          </a:p>
        </p:txBody>
      </p:sp>
    </p:spTree>
    <p:extLst>
      <p:ext uri="{BB962C8B-B14F-4D97-AF65-F5344CB8AC3E}">
        <p14:creationId xmlns:p14="http://schemas.microsoft.com/office/powerpoint/2010/main" val="401847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ciencekids.co.nz/gamesactivities/changingsounds.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0160000" cy="2123658"/>
          </a:xfrm>
          <a:prstGeom prst="rect">
            <a:avLst/>
          </a:prstGeom>
          <a:noFill/>
        </p:spPr>
        <p:txBody>
          <a:bodyPr vert="horz" wrap="square" rtlCol="0">
            <a:spAutoFit/>
          </a:bodyPr>
          <a:lstStyle/>
          <a:p>
            <a:pPr algn="ctr"/>
            <a:r>
              <a:rPr lang="en-US" sz="4800" dirty="0" smtClean="0">
                <a:solidFill>
                  <a:srgbClr val="000000"/>
                </a:solidFill>
                <a:latin typeface="Century Gothic"/>
                <a:cs typeface="Century Gothic"/>
              </a:rPr>
              <a:t>Wave Relationships</a:t>
            </a:r>
          </a:p>
          <a:p>
            <a:pPr algn="ctr"/>
            <a:endParaRPr lang="en-US" sz="2800" dirty="0" smtClean="0">
              <a:solidFill>
                <a:srgbClr val="000000"/>
              </a:solidFill>
              <a:latin typeface="Century Gothic"/>
              <a:cs typeface="Century Gothic"/>
            </a:endParaRPr>
          </a:p>
          <a:p>
            <a:r>
              <a:rPr lang="en-US" sz="2800" b="1" dirty="0" smtClean="0">
                <a:solidFill>
                  <a:srgbClr val="000000"/>
                </a:solidFill>
                <a:latin typeface="Century Gothic"/>
                <a:cs typeface="Century Gothic"/>
              </a:rPr>
              <a:t>Objective: </a:t>
            </a:r>
            <a:r>
              <a:rPr lang="en-US" sz="2800" dirty="0" smtClean="0">
                <a:solidFill>
                  <a:srgbClr val="000000"/>
                </a:solidFill>
                <a:latin typeface="Century Gothic"/>
                <a:cs typeface="Century Gothic"/>
              </a:rPr>
              <a:t>I </a:t>
            </a:r>
            <a:r>
              <a:rPr lang="en-US" sz="2800" dirty="0">
                <a:solidFill>
                  <a:srgbClr val="000000"/>
                </a:solidFill>
                <a:latin typeface="Century Gothic"/>
                <a:cs typeface="Century Gothic"/>
              </a:rPr>
              <a:t>can explain how parts of waves relate to each </a:t>
            </a:r>
            <a:r>
              <a:rPr lang="en-US" sz="2800" dirty="0" smtClean="0">
                <a:solidFill>
                  <a:srgbClr val="000000"/>
                </a:solidFill>
                <a:latin typeface="Century Gothic"/>
                <a:cs typeface="Century Gothic"/>
              </a:rPr>
              <a:t>other </a:t>
            </a:r>
            <a:r>
              <a:rPr lang="en-US" sz="2800" dirty="0">
                <a:solidFill>
                  <a:srgbClr val="000000"/>
                </a:solidFill>
                <a:latin typeface="Century Gothic"/>
                <a:cs typeface="Century Gothic"/>
              </a:rPr>
              <a:t>and to energy</a:t>
            </a:r>
            <a:r>
              <a:rPr lang="en-US" sz="2800" dirty="0" smtClean="0">
                <a:solidFill>
                  <a:srgbClr val="000000"/>
                </a:solidFill>
                <a:latin typeface="Century Gothic"/>
                <a:cs typeface="Century Gothic"/>
              </a:rPr>
              <a:t>.</a:t>
            </a:r>
            <a:endParaRPr lang="en-US" sz="2800" dirty="0">
              <a:solidFill>
                <a:srgbClr val="000000"/>
              </a:solidFill>
              <a:latin typeface="Century Gothic"/>
              <a:cs typeface="Century Gothic"/>
            </a:endParaRPr>
          </a:p>
        </p:txBody>
      </p:sp>
      <p:sp>
        <p:nvSpPr>
          <p:cNvPr id="4" name="Oval 3"/>
          <p:cNvSpPr/>
          <p:nvPr/>
        </p:nvSpPr>
        <p:spPr>
          <a:xfrm>
            <a:off x="1417193" y="5887593"/>
            <a:ext cx="38100" cy="38100"/>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685800" y="3797300"/>
            <a:ext cx="8645271" cy="3216529"/>
          </a:xfrm>
          <a:prstGeom prst="rect">
            <a:avLst/>
          </a:prstGeom>
          <a:solidFill>
            <a:scrgbClr r="0" g="0" b="0">
              <a:alpha val="0"/>
            </a:scrgbClr>
          </a:solidFill>
        </p:spPr>
      </p:pic>
    </p:spTree>
    <p:extLst>
      <p:ext uri="{BB962C8B-B14F-4D97-AF65-F5344CB8AC3E}">
        <p14:creationId xmlns:p14="http://schemas.microsoft.com/office/powerpoint/2010/main" val="4214624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0160000" cy="3416320"/>
          </a:xfrm>
          <a:prstGeom prst="rect">
            <a:avLst/>
          </a:prstGeom>
          <a:noFill/>
        </p:spPr>
        <p:txBody>
          <a:bodyPr vert="horz" wrap="square" rtlCol="0">
            <a:spAutoFit/>
          </a:bodyPr>
          <a:lstStyle/>
          <a:p>
            <a:pPr algn="ctr"/>
            <a:r>
              <a:rPr lang="en-US" sz="4800" dirty="0" smtClean="0">
                <a:solidFill>
                  <a:srgbClr val="00005E"/>
                </a:solidFill>
                <a:latin typeface="Century Gothic"/>
                <a:cs typeface="Century Gothic"/>
              </a:rPr>
              <a:t>Temperature &amp; Sound Waves</a:t>
            </a:r>
          </a:p>
          <a:p>
            <a:endParaRPr lang="en-US" sz="2800" dirty="0" smtClean="0">
              <a:solidFill>
                <a:srgbClr val="00005E"/>
              </a:solidFill>
              <a:latin typeface="Century Gothic"/>
              <a:cs typeface="Century Gothic"/>
            </a:endParaRPr>
          </a:p>
          <a:p>
            <a:r>
              <a:rPr lang="en-US" sz="2800" dirty="0" smtClean="0">
                <a:solidFill>
                  <a:srgbClr val="00005E"/>
                </a:solidFill>
                <a:latin typeface="Century Gothic"/>
                <a:cs typeface="Century Gothic"/>
              </a:rPr>
              <a:t>In a given liquid or gas, sound travels more slowly at lower temperatures than at higher temperatures. Why? At lower temperatures, the particles of a medium move more slowly. It is more difficult for the particles to move and they return to their original positions more slowly. </a:t>
            </a:r>
            <a:endParaRPr lang="en-US" sz="2800" dirty="0">
              <a:solidFill>
                <a:srgbClr val="00005E"/>
              </a:solidFill>
              <a:latin typeface="Century Gothic"/>
              <a:cs typeface="Century Gothic"/>
            </a:endParaRPr>
          </a:p>
        </p:txBody>
      </p:sp>
      <p:pic>
        <p:nvPicPr>
          <p:cNvPr id="5" name="Picture 4" descr="Screen Shot 2017-03-05 at 7.40.46 PM.png"/>
          <p:cNvPicPr>
            <a:picLocks noChangeAspect="1"/>
          </p:cNvPicPr>
          <p:nvPr/>
        </p:nvPicPr>
        <p:blipFill rotWithShape="1">
          <a:blip r:embed="rId2">
            <a:extLst>
              <a:ext uri="{28A0092B-C50C-407E-A947-70E740481C1C}">
                <a14:useLocalDpi xmlns:a14="http://schemas.microsoft.com/office/drawing/2010/main" val="0"/>
              </a:ext>
            </a:extLst>
          </a:blip>
          <a:srcRect r="47305"/>
          <a:stretch/>
        </p:blipFill>
        <p:spPr>
          <a:xfrm>
            <a:off x="3632200" y="4108470"/>
            <a:ext cx="4470400" cy="5041900"/>
          </a:xfrm>
          <a:prstGeom prst="rect">
            <a:avLst/>
          </a:prstGeom>
        </p:spPr>
      </p:pic>
      <p:pic>
        <p:nvPicPr>
          <p:cNvPr id="6" name="Picture 5" descr="Screen Shot 2017-03-05 at 7.40.46 PM.png"/>
          <p:cNvPicPr>
            <a:picLocks noChangeAspect="1"/>
          </p:cNvPicPr>
          <p:nvPr/>
        </p:nvPicPr>
        <p:blipFill rotWithShape="1">
          <a:blip r:embed="rId2">
            <a:extLst>
              <a:ext uri="{28A0092B-C50C-407E-A947-70E740481C1C}">
                <a14:useLocalDpi xmlns:a14="http://schemas.microsoft.com/office/drawing/2010/main" val="0"/>
              </a:ext>
            </a:extLst>
          </a:blip>
          <a:srcRect l="80539"/>
          <a:stretch/>
        </p:blipFill>
        <p:spPr>
          <a:xfrm>
            <a:off x="1981200" y="4108470"/>
            <a:ext cx="1651000" cy="5041900"/>
          </a:xfrm>
          <a:prstGeom prst="rect">
            <a:avLst/>
          </a:prstGeom>
        </p:spPr>
      </p:pic>
    </p:spTree>
    <p:extLst>
      <p:ext uri="{BB962C8B-B14F-4D97-AF65-F5344CB8AC3E}">
        <p14:creationId xmlns:p14="http://schemas.microsoft.com/office/powerpoint/2010/main" val="116470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0160000" cy="2985433"/>
          </a:xfrm>
          <a:prstGeom prst="rect">
            <a:avLst/>
          </a:prstGeom>
          <a:noFill/>
        </p:spPr>
        <p:txBody>
          <a:bodyPr vert="horz" wrap="square" rtlCol="0">
            <a:spAutoFit/>
          </a:bodyPr>
          <a:lstStyle/>
          <a:p>
            <a:pPr algn="ctr"/>
            <a:r>
              <a:rPr lang="en-US" sz="4800" dirty="0" smtClean="0">
                <a:latin typeface="Century Gothic" panose="020B0502020202020204" pitchFamily="34" charset="0"/>
                <a:cs typeface="Century Gothic"/>
              </a:rPr>
              <a:t>Measuring Loudness</a:t>
            </a:r>
          </a:p>
          <a:p>
            <a:endParaRPr lang="en-US" sz="2800" dirty="0" smtClean="0">
              <a:solidFill>
                <a:srgbClr val="000000"/>
              </a:solidFill>
              <a:latin typeface="Century Gothic" panose="020B0502020202020204" pitchFamily="34" charset="0"/>
            </a:endParaRPr>
          </a:p>
          <a:p>
            <a:r>
              <a:rPr lang="en-US" sz="2800" dirty="0" smtClean="0">
                <a:solidFill>
                  <a:srgbClr val="000000"/>
                </a:solidFill>
                <a:latin typeface="Century Gothic" panose="020B0502020202020204" pitchFamily="34" charset="0"/>
              </a:rPr>
              <a:t>Loudness </a:t>
            </a:r>
            <a:r>
              <a:rPr lang="en-US" sz="2800" dirty="0">
                <a:solidFill>
                  <a:srgbClr val="000000"/>
                </a:solidFill>
                <a:latin typeface="Century Gothic" panose="020B0502020202020204" pitchFamily="34" charset="0"/>
              </a:rPr>
              <a:t>is measured in a unit called a decibel (dB</a:t>
            </a:r>
            <a:r>
              <a:rPr lang="en-US" sz="2800" dirty="0" smtClean="0">
                <a:solidFill>
                  <a:srgbClr val="000000"/>
                </a:solidFill>
                <a:latin typeface="Century Gothic" panose="020B0502020202020204" pitchFamily="34" charset="0"/>
              </a:rPr>
              <a:t>). Sounds </a:t>
            </a:r>
            <a:r>
              <a:rPr lang="en-US" sz="2800" dirty="0">
                <a:solidFill>
                  <a:srgbClr val="000000"/>
                </a:solidFill>
                <a:latin typeface="Century Gothic" panose="020B0502020202020204" pitchFamily="34" charset="0"/>
              </a:rPr>
              <a:t>louder than 100 dB can cause damage to your </a:t>
            </a:r>
            <a:r>
              <a:rPr lang="en-US" sz="2800" dirty="0" smtClean="0">
                <a:solidFill>
                  <a:srgbClr val="000000"/>
                </a:solidFill>
                <a:latin typeface="Century Gothic" panose="020B0502020202020204" pitchFamily="34" charset="0"/>
              </a:rPr>
              <a:t>ears</a:t>
            </a:r>
            <a:r>
              <a:rPr lang="en-US" sz="2800" dirty="0">
                <a:solidFill>
                  <a:srgbClr val="000000"/>
                </a:solidFill>
                <a:latin typeface="Century Gothic" panose="020B0502020202020204" pitchFamily="34" charset="0"/>
              </a:rPr>
              <a:t>, especially for long periods of time. </a:t>
            </a:r>
          </a:p>
          <a:p>
            <a:endParaRPr lang="en-US" sz="2800" dirty="0">
              <a:latin typeface="Century Gothic"/>
              <a:cs typeface="Century Gothic"/>
            </a:endParaRPr>
          </a:p>
        </p:txBody>
      </p:sp>
      <p:pic>
        <p:nvPicPr>
          <p:cNvPr id="5" name="Picture 4"/>
          <p:cNvPicPr>
            <a:picLocks noChangeAspect="1"/>
          </p:cNvPicPr>
          <p:nvPr/>
        </p:nvPicPr>
        <p:blipFill>
          <a:blip r:embed="rId2"/>
          <a:stretch>
            <a:fillRect/>
          </a:stretch>
        </p:blipFill>
        <p:spPr>
          <a:xfrm>
            <a:off x="0" y="2985433"/>
            <a:ext cx="10160000" cy="5811286"/>
          </a:xfrm>
          <a:prstGeom prst="rect">
            <a:avLst/>
          </a:prstGeom>
        </p:spPr>
      </p:pic>
    </p:spTree>
    <p:extLst>
      <p:ext uri="{BB962C8B-B14F-4D97-AF65-F5344CB8AC3E}">
        <p14:creationId xmlns:p14="http://schemas.microsoft.com/office/powerpoint/2010/main" val="3325679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0049" y="4012599"/>
            <a:ext cx="4343399" cy="3354765"/>
          </a:xfrm>
          <a:prstGeom prst="rect">
            <a:avLst/>
          </a:prstGeom>
          <a:noFill/>
        </p:spPr>
        <p:txBody>
          <a:bodyPr vert="horz" wrap="square" rtlCol="0">
            <a:spAutoFit/>
          </a:bodyPr>
          <a:lstStyle/>
          <a:p>
            <a:r>
              <a:rPr lang="en-US" sz="3600" dirty="0" smtClean="0">
                <a:solidFill>
                  <a:srgbClr val="000000"/>
                </a:solidFill>
                <a:latin typeface="Century Gothic"/>
                <a:cs typeface="Century Gothic"/>
              </a:rPr>
              <a:t>High amplitude means: </a:t>
            </a:r>
          </a:p>
          <a:p>
            <a:endParaRPr lang="en-US" sz="2800" dirty="0" smtClean="0">
              <a:solidFill>
                <a:srgbClr val="000000"/>
              </a:solidFill>
              <a:latin typeface="Century Gothic"/>
              <a:cs typeface="Century Gothic"/>
            </a:endParaRPr>
          </a:p>
          <a:p>
            <a:r>
              <a:rPr lang="en-US" sz="2800" dirty="0" smtClean="0">
                <a:solidFill>
                  <a:srgbClr val="000000"/>
                </a:solidFill>
                <a:latin typeface="Century Gothic"/>
                <a:cs typeface="Century Gothic"/>
              </a:rPr>
              <a:t>1. Louder sounds (if the  wave is a sound wave)</a:t>
            </a:r>
          </a:p>
          <a:p>
            <a:endParaRPr lang="en-US" sz="2800" dirty="0" smtClean="0">
              <a:solidFill>
                <a:srgbClr val="000000"/>
              </a:solidFill>
              <a:latin typeface="Century Gothic"/>
              <a:cs typeface="Century Gothic"/>
            </a:endParaRPr>
          </a:p>
          <a:p>
            <a:r>
              <a:rPr lang="en-US" sz="2800" dirty="0" smtClean="0">
                <a:solidFill>
                  <a:srgbClr val="000000"/>
                </a:solidFill>
                <a:latin typeface="Century Gothic"/>
                <a:cs typeface="Century Gothic"/>
              </a:rPr>
              <a:t>2. More energy</a:t>
            </a:r>
          </a:p>
        </p:txBody>
      </p:sp>
      <p:grpSp>
        <p:nvGrpSpPr>
          <p:cNvPr id="6" name="Group 5"/>
          <p:cNvGrpSpPr/>
          <p:nvPr/>
        </p:nvGrpSpPr>
        <p:grpSpPr>
          <a:xfrm>
            <a:off x="0" y="26218"/>
            <a:ext cx="10159999" cy="3952260"/>
            <a:chOff x="1308100" y="6362700"/>
            <a:chExt cx="6235700" cy="2425700"/>
          </a:xfrm>
        </p:grpSpPr>
        <p:sp>
          <p:nvSpPr>
            <p:cNvPr id="5" name="Rectangle 4"/>
            <p:cNvSpPr/>
            <p:nvPr/>
          </p:nvSpPr>
          <p:spPr>
            <a:xfrm>
              <a:off x="1308100" y="6362700"/>
              <a:ext cx="6235700" cy="24257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pic>
          <p:nvPicPr>
            <p:cNvPr id="4" name="Picture 3"/>
            <p:cNvPicPr>
              <a:picLocks noChangeAspect="1"/>
            </p:cNvPicPr>
            <p:nvPr/>
          </p:nvPicPr>
          <p:blipFill>
            <a:blip r:embed="rId2"/>
            <a:stretch>
              <a:fillRect/>
            </a:stretch>
          </p:blipFill>
          <p:spPr>
            <a:xfrm>
              <a:off x="1562100" y="6680200"/>
              <a:ext cx="5448300" cy="1816100"/>
            </a:xfrm>
            <a:prstGeom prst="rect">
              <a:avLst/>
            </a:prstGeom>
          </p:spPr>
        </p:pic>
      </p:grpSp>
      <p:sp>
        <p:nvSpPr>
          <p:cNvPr id="7" name="Rectangle 6"/>
          <p:cNvSpPr/>
          <p:nvPr/>
        </p:nvSpPr>
        <p:spPr>
          <a:xfrm>
            <a:off x="5384800" y="4012599"/>
            <a:ext cx="4343399" cy="3354765"/>
          </a:xfrm>
          <a:prstGeom prst="rect">
            <a:avLst/>
          </a:prstGeom>
        </p:spPr>
        <p:txBody>
          <a:bodyPr wrap="square">
            <a:spAutoFit/>
          </a:bodyPr>
          <a:lstStyle/>
          <a:p>
            <a:r>
              <a:rPr lang="en-US" sz="3600" dirty="0">
                <a:solidFill>
                  <a:srgbClr val="000000"/>
                </a:solidFill>
                <a:latin typeface="Century Gothic"/>
                <a:cs typeface="Century Gothic"/>
              </a:rPr>
              <a:t>Low amplitude means:</a:t>
            </a:r>
          </a:p>
          <a:p>
            <a:endParaRPr lang="en-US" sz="2800" dirty="0" smtClean="0">
              <a:solidFill>
                <a:srgbClr val="000000"/>
              </a:solidFill>
              <a:latin typeface="Century Gothic"/>
              <a:cs typeface="Century Gothic"/>
            </a:endParaRPr>
          </a:p>
          <a:p>
            <a:r>
              <a:rPr lang="en-US" sz="2800" dirty="0" smtClean="0">
                <a:solidFill>
                  <a:srgbClr val="000000"/>
                </a:solidFill>
                <a:latin typeface="Century Gothic"/>
                <a:cs typeface="Century Gothic"/>
              </a:rPr>
              <a:t>1</a:t>
            </a:r>
            <a:r>
              <a:rPr lang="en-US" sz="2800" dirty="0">
                <a:solidFill>
                  <a:srgbClr val="000000"/>
                </a:solidFill>
                <a:latin typeface="Century Gothic"/>
                <a:cs typeface="Century Gothic"/>
              </a:rPr>
              <a:t>. Softer sounds (if the  wave is a sound wave)</a:t>
            </a:r>
          </a:p>
          <a:p>
            <a:endParaRPr lang="en-US" sz="2800" dirty="0" smtClean="0">
              <a:solidFill>
                <a:srgbClr val="000000"/>
              </a:solidFill>
              <a:latin typeface="Century Gothic"/>
              <a:cs typeface="Century Gothic"/>
            </a:endParaRPr>
          </a:p>
          <a:p>
            <a:r>
              <a:rPr lang="en-US" sz="2800" dirty="0" smtClean="0">
                <a:solidFill>
                  <a:srgbClr val="000000"/>
                </a:solidFill>
                <a:latin typeface="Century Gothic"/>
                <a:cs typeface="Century Gothic"/>
              </a:rPr>
              <a:t>2</a:t>
            </a:r>
            <a:r>
              <a:rPr lang="en-US" sz="2800" dirty="0">
                <a:solidFill>
                  <a:srgbClr val="000000"/>
                </a:solidFill>
                <a:latin typeface="Century Gothic"/>
                <a:cs typeface="Century Gothic"/>
              </a:rPr>
              <a:t>. Less energy</a:t>
            </a:r>
          </a:p>
        </p:txBody>
      </p:sp>
    </p:spTree>
    <p:extLst>
      <p:ext uri="{BB962C8B-B14F-4D97-AF65-F5344CB8AC3E}">
        <p14:creationId xmlns:p14="http://schemas.microsoft.com/office/powerpoint/2010/main" val="1941410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215900"/>
            <a:ext cx="9436100" cy="3721100"/>
          </a:xfrm>
          <a:prstGeom prst="rect">
            <a:avLst/>
          </a:prstGeom>
          <a:solidFill>
            <a:scrgbClr r="0" g="0" b="0">
              <a:alpha val="0"/>
            </a:scrgbClr>
          </a:solidFill>
        </p:spPr>
      </p:pic>
      <p:sp>
        <p:nvSpPr>
          <p:cNvPr id="3" name="TextBox 2"/>
          <p:cNvSpPr txBox="1"/>
          <p:nvPr/>
        </p:nvSpPr>
        <p:spPr>
          <a:xfrm>
            <a:off x="381000" y="3937000"/>
            <a:ext cx="3924085" cy="4216539"/>
          </a:xfrm>
          <a:prstGeom prst="rect">
            <a:avLst/>
          </a:prstGeom>
          <a:noFill/>
        </p:spPr>
        <p:txBody>
          <a:bodyPr vert="horz" wrap="square" rtlCol="0">
            <a:spAutoFit/>
          </a:bodyPr>
          <a:lstStyle/>
          <a:p>
            <a:r>
              <a:rPr lang="en-US" sz="3600" dirty="0" smtClean="0">
                <a:solidFill>
                  <a:srgbClr val="000000"/>
                </a:solidFill>
                <a:latin typeface="Century Gothic"/>
                <a:cs typeface="Century Gothic"/>
              </a:rPr>
              <a:t>High frequency means:</a:t>
            </a:r>
          </a:p>
          <a:p>
            <a:endParaRPr lang="en-US" sz="2800" dirty="0" smtClean="0">
              <a:solidFill>
                <a:srgbClr val="000000"/>
              </a:solidFill>
              <a:latin typeface="Century Gothic"/>
              <a:cs typeface="Century Gothic"/>
            </a:endParaRPr>
          </a:p>
          <a:p>
            <a:r>
              <a:rPr lang="en-US" sz="2800" dirty="0" smtClean="0">
                <a:solidFill>
                  <a:srgbClr val="000000"/>
                </a:solidFill>
                <a:latin typeface="Century Gothic"/>
                <a:cs typeface="Century Gothic"/>
              </a:rPr>
              <a:t>1. High pitch (if it is a  sound wave)</a:t>
            </a:r>
          </a:p>
          <a:p>
            <a:endParaRPr lang="en-US" sz="2800" dirty="0" smtClean="0">
              <a:solidFill>
                <a:srgbClr val="000000"/>
              </a:solidFill>
              <a:latin typeface="Century Gothic"/>
              <a:cs typeface="Century Gothic"/>
            </a:endParaRPr>
          </a:p>
          <a:p>
            <a:r>
              <a:rPr lang="en-US" sz="2800" dirty="0" smtClean="0">
                <a:solidFill>
                  <a:srgbClr val="000000"/>
                </a:solidFill>
                <a:latin typeface="Century Gothic"/>
                <a:cs typeface="Century Gothic"/>
              </a:rPr>
              <a:t>2. Short wavelengths</a:t>
            </a:r>
          </a:p>
          <a:p>
            <a:endParaRPr lang="en-US" sz="2800" dirty="0" smtClean="0">
              <a:solidFill>
                <a:srgbClr val="000000"/>
              </a:solidFill>
              <a:latin typeface="Century Gothic"/>
              <a:cs typeface="Century Gothic"/>
            </a:endParaRPr>
          </a:p>
          <a:p>
            <a:r>
              <a:rPr lang="en-US" sz="2800" dirty="0" smtClean="0">
                <a:solidFill>
                  <a:srgbClr val="000000"/>
                </a:solidFill>
                <a:latin typeface="Century Gothic"/>
                <a:cs typeface="Century Gothic"/>
              </a:rPr>
              <a:t>3. More energy</a:t>
            </a:r>
            <a:endParaRPr lang="en-US" sz="2800" dirty="0">
              <a:solidFill>
                <a:srgbClr val="000000"/>
              </a:solidFill>
              <a:latin typeface="Century Gothic"/>
              <a:cs typeface="Century Gothic"/>
            </a:endParaRPr>
          </a:p>
        </p:txBody>
      </p:sp>
      <p:sp>
        <p:nvSpPr>
          <p:cNvPr id="4" name="TextBox 3"/>
          <p:cNvSpPr txBox="1"/>
          <p:nvPr/>
        </p:nvSpPr>
        <p:spPr>
          <a:xfrm>
            <a:off x="5778501" y="3937000"/>
            <a:ext cx="4140200" cy="4216539"/>
          </a:xfrm>
          <a:prstGeom prst="rect">
            <a:avLst/>
          </a:prstGeom>
          <a:noFill/>
        </p:spPr>
        <p:txBody>
          <a:bodyPr vert="horz" wrap="square" rtlCol="0">
            <a:spAutoFit/>
          </a:bodyPr>
          <a:lstStyle/>
          <a:p>
            <a:r>
              <a:rPr lang="en-US" sz="3600" dirty="0" smtClean="0">
                <a:solidFill>
                  <a:srgbClr val="000000"/>
                </a:solidFill>
                <a:latin typeface="Century Gothic"/>
                <a:cs typeface="Century Gothic"/>
              </a:rPr>
              <a:t>Low frequency means:</a:t>
            </a:r>
          </a:p>
          <a:p>
            <a:endParaRPr lang="en-US" sz="2800" dirty="0" smtClean="0">
              <a:solidFill>
                <a:srgbClr val="000000"/>
              </a:solidFill>
              <a:latin typeface="Century Gothic"/>
              <a:cs typeface="Century Gothic"/>
            </a:endParaRPr>
          </a:p>
          <a:p>
            <a:r>
              <a:rPr lang="en-US" sz="2800" dirty="0" smtClean="0">
                <a:solidFill>
                  <a:srgbClr val="000000"/>
                </a:solidFill>
                <a:latin typeface="Century Gothic"/>
                <a:cs typeface="Century Gothic"/>
              </a:rPr>
              <a:t>1. Low pitch (if it is a  sound wave)</a:t>
            </a:r>
          </a:p>
          <a:p>
            <a:endParaRPr lang="en-US" sz="2800" dirty="0" smtClean="0">
              <a:solidFill>
                <a:srgbClr val="000000"/>
              </a:solidFill>
              <a:latin typeface="Century Gothic"/>
              <a:cs typeface="Century Gothic"/>
            </a:endParaRPr>
          </a:p>
          <a:p>
            <a:r>
              <a:rPr lang="en-US" sz="2800" dirty="0" smtClean="0">
                <a:solidFill>
                  <a:srgbClr val="000000"/>
                </a:solidFill>
                <a:latin typeface="Century Gothic"/>
                <a:cs typeface="Century Gothic"/>
              </a:rPr>
              <a:t>2. Longer wavelengths</a:t>
            </a:r>
          </a:p>
          <a:p>
            <a:endParaRPr lang="en-US" sz="2800" dirty="0" smtClean="0">
              <a:solidFill>
                <a:srgbClr val="000000"/>
              </a:solidFill>
              <a:latin typeface="Century Gothic"/>
              <a:cs typeface="Century Gothic"/>
            </a:endParaRPr>
          </a:p>
          <a:p>
            <a:r>
              <a:rPr lang="en-US" sz="2800" dirty="0" smtClean="0">
                <a:solidFill>
                  <a:srgbClr val="000000"/>
                </a:solidFill>
                <a:latin typeface="Century Gothic"/>
                <a:cs typeface="Century Gothic"/>
              </a:rPr>
              <a:t>3. Less energy</a:t>
            </a:r>
            <a:endParaRPr lang="en-US" sz="2800" dirty="0">
              <a:solidFill>
                <a:srgbClr val="000000"/>
              </a:solidFill>
              <a:latin typeface="Century Gothic"/>
              <a:cs typeface="Century Gothic"/>
            </a:endParaRPr>
          </a:p>
        </p:txBody>
      </p:sp>
    </p:spTree>
    <p:extLst>
      <p:ext uri="{BB962C8B-B14F-4D97-AF65-F5344CB8AC3E}">
        <p14:creationId xmlns:p14="http://schemas.microsoft.com/office/powerpoint/2010/main" val="1777394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7923" y="8524569"/>
            <a:ext cx="1882877" cy="3908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extBox 1"/>
          <p:cNvSpPr txBox="1"/>
          <p:nvPr/>
        </p:nvSpPr>
        <p:spPr>
          <a:xfrm>
            <a:off x="0" y="12700"/>
            <a:ext cx="9906000" cy="9017853"/>
          </a:xfrm>
          <a:prstGeom prst="rect">
            <a:avLst/>
          </a:prstGeom>
          <a:noFill/>
        </p:spPr>
        <p:txBody>
          <a:bodyPr vert="horz" rtlCol="0">
            <a:spAutoFit/>
          </a:bodyPr>
          <a:lstStyle/>
          <a:p>
            <a:pPr algn="ctr"/>
            <a:r>
              <a:rPr lang="en-US" sz="4800" dirty="0" smtClean="0">
                <a:solidFill>
                  <a:srgbClr val="000000"/>
                </a:solidFill>
                <a:latin typeface="Century Gothic"/>
                <a:cs typeface="Century Gothic"/>
              </a:rPr>
              <a:t>Pitch</a:t>
            </a:r>
          </a:p>
          <a:p>
            <a:endParaRPr lang="en-US" sz="2800" dirty="0" smtClean="0">
              <a:solidFill>
                <a:srgbClr val="000000"/>
              </a:solidFill>
              <a:latin typeface="Century Gothic"/>
              <a:cs typeface="Century Gothic"/>
            </a:endParaRPr>
          </a:p>
          <a:p>
            <a:r>
              <a:rPr lang="en-US" sz="2800" dirty="0" smtClean="0">
                <a:solidFill>
                  <a:srgbClr val="000000"/>
                </a:solidFill>
                <a:latin typeface="Century Gothic"/>
                <a:cs typeface="Century Gothic"/>
              </a:rPr>
              <a:t>When your vocal chords stretch, they vibrate more quickly as air rushed by them. When they are relaxed, they vibrate less quickly.  The more quickly they vibrate, the higher pitch they produce. The more slowly they vibrate, the lower pitch they produce. </a:t>
            </a:r>
            <a:endParaRPr lang="en-US" sz="2800" dirty="0" smtClean="0">
              <a:solidFill>
                <a:srgbClr val="000000"/>
              </a:solidFill>
              <a:latin typeface="Century Gothic"/>
              <a:cs typeface="Century Gothic"/>
            </a:endParaRPr>
          </a:p>
          <a:p>
            <a:endParaRPr lang="en-US" sz="2800" dirty="0">
              <a:solidFill>
                <a:srgbClr val="000000"/>
              </a:solidFill>
              <a:latin typeface="Century Gothic"/>
              <a:cs typeface="Century Gothic"/>
            </a:endParaRPr>
          </a:p>
          <a:p>
            <a:endParaRPr lang="en-US" sz="2800" dirty="0" smtClean="0">
              <a:solidFill>
                <a:srgbClr val="000000"/>
              </a:solidFill>
              <a:latin typeface="Century Gothic"/>
              <a:cs typeface="Century Gothic"/>
            </a:endParaRPr>
          </a:p>
          <a:p>
            <a:endParaRPr lang="en-US" sz="2800" dirty="0">
              <a:solidFill>
                <a:srgbClr val="000000"/>
              </a:solidFill>
              <a:latin typeface="Century Gothic"/>
              <a:cs typeface="Century Gothic"/>
            </a:endParaRPr>
          </a:p>
          <a:p>
            <a:endParaRPr lang="en-US" sz="2800" dirty="0" smtClean="0">
              <a:solidFill>
                <a:srgbClr val="000000"/>
              </a:solidFill>
              <a:latin typeface="Century Gothic"/>
              <a:cs typeface="Century Gothic"/>
            </a:endParaRPr>
          </a:p>
          <a:p>
            <a:endParaRPr lang="en-US" sz="2800" dirty="0">
              <a:solidFill>
                <a:srgbClr val="000000"/>
              </a:solidFill>
              <a:latin typeface="Century Gothic"/>
              <a:cs typeface="Century Gothic"/>
            </a:endParaRPr>
          </a:p>
          <a:p>
            <a:endParaRPr lang="en-US" sz="2800" dirty="0" smtClean="0">
              <a:solidFill>
                <a:srgbClr val="000000"/>
              </a:solidFill>
              <a:latin typeface="Century Gothic"/>
              <a:cs typeface="Century Gothic"/>
            </a:endParaRPr>
          </a:p>
          <a:p>
            <a:endParaRPr lang="en-US" sz="2800" dirty="0">
              <a:solidFill>
                <a:srgbClr val="000000"/>
              </a:solidFill>
              <a:latin typeface="Century Gothic"/>
              <a:cs typeface="Century Gothic"/>
            </a:endParaRPr>
          </a:p>
          <a:p>
            <a:endParaRPr lang="en-US" sz="2800" dirty="0" smtClean="0">
              <a:solidFill>
                <a:srgbClr val="000000"/>
              </a:solidFill>
              <a:latin typeface="Century Gothic"/>
              <a:cs typeface="Century Gothic"/>
            </a:endParaRPr>
          </a:p>
          <a:p>
            <a:endParaRPr lang="en-US" sz="2800" dirty="0">
              <a:solidFill>
                <a:srgbClr val="000000"/>
              </a:solidFill>
              <a:latin typeface="Century Gothic"/>
              <a:cs typeface="Century Gothic"/>
            </a:endParaRPr>
          </a:p>
          <a:p>
            <a:endParaRPr lang="en-US" sz="2800" dirty="0" smtClean="0">
              <a:solidFill>
                <a:srgbClr val="000000"/>
              </a:solidFill>
              <a:latin typeface="Century Gothic"/>
              <a:cs typeface="Century Gothic"/>
            </a:endParaRPr>
          </a:p>
          <a:p>
            <a:endParaRPr lang="en-US" sz="2800" dirty="0" smtClean="0">
              <a:solidFill>
                <a:srgbClr val="000000"/>
              </a:solidFill>
              <a:latin typeface="Century Gothic"/>
              <a:cs typeface="Century Gothic"/>
            </a:endParaRPr>
          </a:p>
          <a:p>
            <a:r>
              <a:rPr lang="en-US" sz="2800" dirty="0" smtClean="0">
                <a:solidFill>
                  <a:srgbClr val="000000"/>
                </a:solidFill>
                <a:latin typeface="Century Gothic"/>
                <a:cs typeface="Century Gothic"/>
              </a:rPr>
              <a:t>What is the difference between pitch &amp; loudness? Go to this </a:t>
            </a:r>
            <a:r>
              <a:rPr lang="en-US" sz="2800" dirty="0" smtClean="0">
                <a:solidFill>
                  <a:schemeClr val="bg1"/>
                </a:solidFill>
                <a:latin typeface="Century Gothic"/>
                <a:cs typeface="Century Gothic"/>
                <a:hlinkClick r:id="rId2"/>
              </a:rPr>
              <a:t>interactive</a:t>
            </a:r>
            <a:r>
              <a:rPr lang="en-US" sz="2800" dirty="0" smtClean="0">
                <a:solidFill>
                  <a:srgbClr val="000000"/>
                </a:solidFill>
                <a:latin typeface="Century Gothic"/>
                <a:cs typeface="Century Gothic"/>
              </a:rPr>
              <a:t> to find out.</a:t>
            </a:r>
            <a:endParaRPr lang="en-US" sz="2800" dirty="0">
              <a:solidFill>
                <a:srgbClr val="000000"/>
              </a:solidFill>
              <a:latin typeface="Century Gothic"/>
              <a:cs typeface="Century Gothic"/>
            </a:endParaRPr>
          </a:p>
        </p:txBody>
      </p:sp>
      <p:pic>
        <p:nvPicPr>
          <p:cNvPr id="5" name="Picture 4"/>
          <p:cNvPicPr>
            <a:picLocks noChangeAspect="1"/>
          </p:cNvPicPr>
          <p:nvPr/>
        </p:nvPicPr>
        <p:blipFill rotWithShape="1">
          <a:blip r:embed="rId3"/>
          <a:srcRect l="7961"/>
          <a:stretch/>
        </p:blipFill>
        <p:spPr>
          <a:xfrm>
            <a:off x="2473156" y="3859907"/>
            <a:ext cx="4959688" cy="3562382"/>
          </a:xfrm>
          <a:prstGeom prst="rect">
            <a:avLst/>
          </a:prstGeom>
        </p:spPr>
      </p:pic>
    </p:spTree>
    <p:extLst>
      <p:ext uri="{BB962C8B-B14F-4D97-AF65-F5344CB8AC3E}">
        <p14:creationId xmlns:p14="http://schemas.microsoft.com/office/powerpoint/2010/main" val="3767909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28575"/>
            <a:ext cx="10160000" cy="4923837"/>
          </a:xfrm>
          <a:prstGeom prst="rect">
            <a:avLst/>
          </a:prstGeom>
          <a:solidFill>
            <a:scrgbClr r="0" g="0" b="0">
              <a:alpha val="0"/>
            </a:scrgbClr>
          </a:solidFill>
        </p:spPr>
      </p:pic>
      <p:sp>
        <p:nvSpPr>
          <p:cNvPr id="3" name="TextBox 2"/>
          <p:cNvSpPr txBox="1"/>
          <p:nvPr/>
        </p:nvSpPr>
        <p:spPr>
          <a:xfrm>
            <a:off x="558800" y="5247767"/>
            <a:ext cx="4165600" cy="3354765"/>
          </a:xfrm>
          <a:prstGeom prst="rect">
            <a:avLst/>
          </a:prstGeom>
          <a:noFill/>
        </p:spPr>
        <p:txBody>
          <a:bodyPr vert="horz" wrap="square" rtlCol="0">
            <a:spAutoFit/>
          </a:bodyPr>
          <a:lstStyle/>
          <a:p>
            <a:r>
              <a:rPr lang="en-US" sz="3600" dirty="0" smtClean="0">
                <a:solidFill>
                  <a:srgbClr val="000000"/>
                </a:solidFill>
                <a:latin typeface="Century Gothic"/>
                <a:cs typeface="Century Gothic"/>
              </a:rPr>
              <a:t>Short wavelength means:</a:t>
            </a:r>
          </a:p>
          <a:p>
            <a:endParaRPr lang="en-US" sz="2800" dirty="0" smtClean="0">
              <a:solidFill>
                <a:srgbClr val="000000"/>
              </a:solidFill>
              <a:latin typeface="Century Gothic"/>
              <a:cs typeface="Century Gothic"/>
            </a:endParaRPr>
          </a:p>
          <a:p>
            <a:r>
              <a:rPr lang="en-US" sz="2800" dirty="0" smtClean="0">
                <a:solidFill>
                  <a:srgbClr val="000000"/>
                </a:solidFill>
                <a:latin typeface="Century Gothic"/>
                <a:cs typeface="Century Gothic"/>
              </a:rPr>
              <a:t>1. </a:t>
            </a:r>
            <a:r>
              <a:rPr lang="en-US" sz="2800" dirty="0">
                <a:solidFill>
                  <a:srgbClr val="000000"/>
                </a:solidFill>
                <a:latin typeface="Century Gothic"/>
                <a:cs typeface="Century Gothic"/>
              </a:rPr>
              <a:t>High frequency </a:t>
            </a:r>
          </a:p>
          <a:p>
            <a:endParaRPr lang="en-US" sz="2800" dirty="0" smtClean="0">
              <a:solidFill>
                <a:srgbClr val="000000"/>
              </a:solidFill>
              <a:latin typeface="Century Gothic"/>
              <a:cs typeface="Century Gothic"/>
            </a:endParaRPr>
          </a:p>
          <a:p>
            <a:r>
              <a:rPr lang="en-US" sz="2800" dirty="0" smtClean="0">
                <a:solidFill>
                  <a:srgbClr val="000000"/>
                </a:solidFill>
                <a:latin typeface="Century Gothic"/>
                <a:cs typeface="Century Gothic"/>
              </a:rPr>
              <a:t>2. </a:t>
            </a:r>
            <a:r>
              <a:rPr lang="en-US" sz="2800" dirty="0">
                <a:solidFill>
                  <a:srgbClr val="000000"/>
                </a:solidFill>
                <a:latin typeface="Century Gothic"/>
                <a:cs typeface="Century Gothic"/>
              </a:rPr>
              <a:t>High energy</a:t>
            </a:r>
          </a:p>
          <a:p>
            <a:endParaRPr lang="en-US" sz="2800" dirty="0">
              <a:solidFill>
                <a:srgbClr val="000000"/>
              </a:solidFill>
              <a:latin typeface="Century Gothic"/>
              <a:cs typeface="Century Gothic"/>
            </a:endParaRPr>
          </a:p>
        </p:txBody>
      </p:sp>
      <p:sp>
        <p:nvSpPr>
          <p:cNvPr id="4" name="Rectangle 3"/>
          <p:cNvSpPr/>
          <p:nvPr/>
        </p:nvSpPr>
        <p:spPr>
          <a:xfrm>
            <a:off x="5384800" y="5181600"/>
            <a:ext cx="4165600" cy="3354765"/>
          </a:xfrm>
          <a:prstGeom prst="rect">
            <a:avLst/>
          </a:prstGeom>
        </p:spPr>
        <p:txBody>
          <a:bodyPr wrap="square">
            <a:spAutoFit/>
          </a:bodyPr>
          <a:lstStyle/>
          <a:p>
            <a:r>
              <a:rPr lang="en-US" sz="3600" dirty="0">
                <a:solidFill>
                  <a:srgbClr val="000000"/>
                </a:solidFill>
                <a:latin typeface="Century Gothic"/>
                <a:cs typeface="Century Gothic"/>
              </a:rPr>
              <a:t>Long wavelength means: </a:t>
            </a:r>
          </a:p>
          <a:p>
            <a:endParaRPr lang="en-US" sz="2800" dirty="0" smtClean="0">
              <a:solidFill>
                <a:srgbClr val="000000"/>
              </a:solidFill>
              <a:latin typeface="Century Gothic"/>
              <a:cs typeface="Century Gothic"/>
            </a:endParaRPr>
          </a:p>
          <a:p>
            <a:r>
              <a:rPr lang="en-US" sz="2800" dirty="0" smtClean="0">
                <a:solidFill>
                  <a:srgbClr val="000000"/>
                </a:solidFill>
                <a:latin typeface="Century Gothic"/>
                <a:cs typeface="Century Gothic"/>
              </a:rPr>
              <a:t>1. </a:t>
            </a:r>
            <a:r>
              <a:rPr lang="en-US" sz="2800" dirty="0">
                <a:solidFill>
                  <a:srgbClr val="000000"/>
                </a:solidFill>
                <a:latin typeface="Century Gothic"/>
                <a:cs typeface="Century Gothic"/>
              </a:rPr>
              <a:t>Low </a:t>
            </a:r>
            <a:r>
              <a:rPr lang="en-US" sz="2800" dirty="0" smtClean="0">
                <a:solidFill>
                  <a:srgbClr val="000000"/>
                </a:solidFill>
                <a:latin typeface="Century Gothic"/>
                <a:cs typeface="Century Gothic"/>
              </a:rPr>
              <a:t>frequency</a:t>
            </a:r>
          </a:p>
          <a:p>
            <a:endParaRPr lang="en-US" sz="2800" dirty="0" smtClean="0">
              <a:solidFill>
                <a:srgbClr val="000000"/>
              </a:solidFill>
              <a:latin typeface="Century Gothic"/>
              <a:cs typeface="Century Gothic"/>
            </a:endParaRPr>
          </a:p>
          <a:p>
            <a:r>
              <a:rPr lang="en-US" sz="2800" dirty="0" smtClean="0">
                <a:solidFill>
                  <a:srgbClr val="000000"/>
                </a:solidFill>
                <a:latin typeface="Century Gothic"/>
                <a:cs typeface="Century Gothic"/>
              </a:rPr>
              <a:t>2</a:t>
            </a:r>
            <a:r>
              <a:rPr lang="en-US" sz="2800" dirty="0">
                <a:solidFill>
                  <a:srgbClr val="000000"/>
                </a:solidFill>
                <a:latin typeface="Century Gothic"/>
                <a:cs typeface="Century Gothic"/>
              </a:rPr>
              <a:t>. </a:t>
            </a:r>
            <a:r>
              <a:rPr lang="en-US" sz="2800" dirty="0" smtClean="0">
                <a:solidFill>
                  <a:srgbClr val="000000"/>
                </a:solidFill>
                <a:latin typeface="Century Gothic"/>
                <a:cs typeface="Century Gothic"/>
              </a:rPr>
              <a:t>Low </a:t>
            </a:r>
            <a:r>
              <a:rPr lang="en-US" sz="2800" dirty="0">
                <a:solidFill>
                  <a:srgbClr val="000000"/>
                </a:solidFill>
                <a:latin typeface="Century Gothic"/>
                <a:cs typeface="Century Gothic"/>
              </a:rPr>
              <a:t>energy</a:t>
            </a:r>
          </a:p>
          <a:p>
            <a:endParaRPr lang="en-US" sz="2800" dirty="0">
              <a:solidFill>
                <a:srgbClr val="000000"/>
              </a:solidFill>
              <a:latin typeface="Century Gothic"/>
              <a:cs typeface="Century Gothic"/>
            </a:endParaRPr>
          </a:p>
        </p:txBody>
      </p:sp>
    </p:spTree>
    <p:extLst>
      <p:ext uri="{BB962C8B-B14F-4D97-AF65-F5344CB8AC3E}">
        <p14:creationId xmlns:p14="http://schemas.microsoft.com/office/powerpoint/2010/main" val="4030053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0096500" cy="830997"/>
          </a:xfrm>
          <a:prstGeom prst="rect">
            <a:avLst/>
          </a:prstGeom>
          <a:noFill/>
        </p:spPr>
        <p:txBody>
          <a:bodyPr vert="horz" wrap="square" rtlCol="0">
            <a:spAutoFit/>
          </a:bodyPr>
          <a:lstStyle/>
          <a:p>
            <a:pPr algn="ctr"/>
            <a:r>
              <a:rPr lang="en-US" sz="4800" dirty="0" smtClean="0">
                <a:solidFill>
                  <a:srgbClr val="000000"/>
                </a:solidFill>
                <a:latin typeface="Narkisim - 36"/>
              </a:rPr>
              <a:t>Do the mediums matter? YES!</a:t>
            </a:r>
            <a:endParaRPr lang="en-US" sz="4800" dirty="0">
              <a:solidFill>
                <a:srgbClr val="000000"/>
              </a:solidFill>
              <a:latin typeface="Narkisim - 36"/>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0" y="1308100"/>
            <a:ext cx="5334000" cy="3979218"/>
          </a:xfrm>
          <a:prstGeom prst="rect">
            <a:avLst/>
          </a:prstGeom>
          <a:solidFill>
            <a:scrgbClr r="0" g="0" b="0">
              <a:alpha val="0"/>
            </a:scrgbClr>
          </a:solidFill>
        </p:spPr>
      </p:pic>
      <p:sp>
        <p:nvSpPr>
          <p:cNvPr id="4" name="TextBox 3"/>
          <p:cNvSpPr txBox="1"/>
          <p:nvPr/>
        </p:nvSpPr>
        <p:spPr>
          <a:xfrm>
            <a:off x="5334000" y="1308100"/>
            <a:ext cx="4762500" cy="1815882"/>
          </a:xfrm>
          <a:prstGeom prst="rect">
            <a:avLst/>
          </a:prstGeom>
          <a:noFill/>
        </p:spPr>
        <p:txBody>
          <a:bodyPr vert="horz" wrap="square" rtlCol="0">
            <a:spAutoFit/>
          </a:bodyPr>
          <a:lstStyle/>
          <a:p>
            <a:r>
              <a:rPr lang="en-US" sz="2800" dirty="0" smtClean="0">
                <a:solidFill>
                  <a:srgbClr val="000000"/>
                </a:solidFill>
                <a:latin typeface="Century Gothic"/>
                <a:cs typeface="Century Gothic"/>
              </a:rPr>
              <a:t>In mechanical waves, they travel fastest through solids, then liquids, and slowest through gases. </a:t>
            </a:r>
            <a:endParaRPr lang="en-US" sz="2800" dirty="0">
              <a:solidFill>
                <a:srgbClr val="000000"/>
              </a:solidFill>
              <a:latin typeface="Century Gothic"/>
              <a:cs typeface="Century Gothic"/>
            </a:endParaRPr>
          </a:p>
        </p:txBody>
      </p:sp>
      <p:sp>
        <p:nvSpPr>
          <p:cNvPr id="5" name="TextBox 4"/>
          <p:cNvSpPr txBox="1"/>
          <p:nvPr/>
        </p:nvSpPr>
        <p:spPr>
          <a:xfrm>
            <a:off x="0" y="5575300"/>
            <a:ext cx="5580944" cy="3539431"/>
          </a:xfrm>
          <a:prstGeom prst="rect">
            <a:avLst/>
          </a:prstGeom>
          <a:noFill/>
        </p:spPr>
        <p:txBody>
          <a:bodyPr vert="horz" wrap="square" rtlCol="0">
            <a:spAutoFit/>
          </a:bodyPr>
          <a:lstStyle/>
          <a:p>
            <a:r>
              <a:rPr lang="en-US" sz="2800" dirty="0" smtClean="0">
                <a:solidFill>
                  <a:srgbClr val="000000"/>
                </a:solidFill>
                <a:latin typeface="Century Gothic"/>
                <a:cs typeface="Century Gothic"/>
              </a:rPr>
              <a:t>However, in electromagnetic waves, because they do not need a medium to travel, they prefer to not have all those particles in their way. They travel the fastest through gases, then liquids, and the slowest through solids. </a:t>
            </a:r>
            <a:endParaRPr lang="en-US" sz="2800" dirty="0">
              <a:solidFill>
                <a:srgbClr val="000000"/>
              </a:solidFill>
              <a:latin typeface="Century Gothic"/>
              <a:cs typeface="Century Gothic"/>
            </a:endParaRPr>
          </a:p>
        </p:txBody>
      </p:sp>
      <p:pic>
        <p:nvPicPr>
          <p:cNvPr id="7" name="Picture 6"/>
          <p:cNvPicPr>
            <a:picLocks noChangeAspect="1"/>
          </p:cNvPicPr>
          <p:nvPr/>
        </p:nvPicPr>
        <p:blipFill>
          <a:blip r:embed="rId3"/>
          <a:stretch>
            <a:fillRect/>
          </a:stretch>
        </p:blipFill>
        <p:spPr>
          <a:xfrm>
            <a:off x="5580944" y="5575300"/>
            <a:ext cx="4515556" cy="1848817"/>
          </a:xfrm>
          <a:prstGeom prst="rect">
            <a:avLst/>
          </a:prstGeom>
        </p:spPr>
      </p:pic>
    </p:spTree>
    <p:extLst>
      <p:ext uri="{BB962C8B-B14F-4D97-AF65-F5344CB8AC3E}">
        <p14:creationId xmlns:p14="http://schemas.microsoft.com/office/powerpoint/2010/main" val="403240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0160000" cy="9387185"/>
          </a:xfrm>
          <a:prstGeom prst="rect">
            <a:avLst/>
          </a:prstGeom>
          <a:noFill/>
        </p:spPr>
        <p:txBody>
          <a:bodyPr vert="horz" wrap="square" rtlCol="0">
            <a:spAutoFit/>
          </a:bodyPr>
          <a:lstStyle/>
          <a:p>
            <a:pPr algn="ctr"/>
            <a:r>
              <a:rPr lang="en-US" sz="4800" dirty="0" smtClean="0">
                <a:solidFill>
                  <a:srgbClr val="000000"/>
                </a:solidFill>
                <a:latin typeface="Century Gothic"/>
                <a:cs typeface="Century Gothic"/>
              </a:rPr>
              <a:t>More on Sound Waves</a:t>
            </a:r>
            <a:endParaRPr lang="en-US" sz="2800" dirty="0">
              <a:solidFill>
                <a:srgbClr val="000000"/>
              </a:solidFill>
              <a:latin typeface="Century Gothic"/>
              <a:cs typeface="Century Gothic"/>
            </a:endParaRPr>
          </a:p>
          <a:p>
            <a:pPr algn="ctr"/>
            <a:endParaRPr lang="en-US" sz="2800" dirty="0" smtClean="0">
              <a:solidFill>
                <a:srgbClr val="000000"/>
              </a:solidFill>
              <a:latin typeface="Century Gothic"/>
              <a:cs typeface="Century Gothic"/>
            </a:endParaRPr>
          </a:p>
          <a:p>
            <a:r>
              <a:rPr lang="en-US" sz="2800" b="1" dirty="0">
                <a:latin typeface="Century Gothic" panose="020B0502020202020204" pitchFamily="34" charset="0"/>
              </a:rPr>
              <a:t>Objective:</a:t>
            </a:r>
            <a:r>
              <a:rPr lang="en-US" sz="2800" dirty="0">
                <a:latin typeface="Century Gothic" panose="020B0502020202020204" pitchFamily="34" charset="0"/>
              </a:rPr>
              <a:t> I will learn more about sound waves and how they travel</a:t>
            </a:r>
            <a:r>
              <a:rPr lang="en-US" sz="2800" dirty="0" smtClean="0">
                <a:latin typeface="Century Gothic" panose="020B0502020202020204" pitchFamily="34" charset="0"/>
              </a:rPr>
              <a:t>.</a:t>
            </a:r>
          </a:p>
          <a:p>
            <a:pPr algn="ctr"/>
            <a:endParaRPr lang="en-US" sz="2800" dirty="0">
              <a:solidFill>
                <a:srgbClr val="000000"/>
              </a:solidFill>
              <a:latin typeface="Century Gothic" panose="020B0502020202020204" pitchFamily="34" charset="0"/>
              <a:cs typeface="Century Gothic"/>
            </a:endParaRPr>
          </a:p>
          <a:p>
            <a:pPr algn="ctr"/>
            <a:endParaRPr lang="en-US" sz="2800" dirty="0" smtClean="0">
              <a:solidFill>
                <a:srgbClr val="000000"/>
              </a:solidFill>
              <a:latin typeface="Century Gothic" panose="020B0502020202020204" pitchFamily="34" charset="0"/>
              <a:cs typeface="Century Gothic"/>
            </a:endParaRPr>
          </a:p>
          <a:p>
            <a:pPr algn="ctr"/>
            <a:endParaRPr lang="en-US" sz="2800" dirty="0" smtClean="0">
              <a:solidFill>
                <a:srgbClr val="000000"/>
              </a:solidFill>
              <a:latin typeface="Century Gothic" panose="020B0502020202020204" pitchFamily="34" charset="0"/>
              <a:cs typeface="Century Gothic"/>
            </a:endParaRPr>
          </a:p>
          <a:p>
            <a:pPr algn="ctr"/>
            <a:endParaRPr lang="en-US" sz="2800" dirty="0">
              <a:solidFill>
                <a:srgbClr val="000000"/>
              </a:solidFill>
              <a:latin typeface="Century Gothic" panose="020B0502020202020204" pitchFamily="34" charset="0"/>
              <a:cs typeface="Century Gothic"/>
            </a:endParaRPr>
          </a:p>
          <a:p>
            <a:pPr algn="ctr"/>
            <a:endParaRPr lang="en-US" sz="2800" dirty="0" smtClean="0">
              <a:solidFill>
                <a:srgbClr val="000000"/>
              </a:solidFill>
              <a:latin typeface="Century Gothic" panose="020B0502020202020204" pitchFamily="34" charset="0"/>
              <a:cs typeface="Century Gothic"/>
            </a:endParaRPr>
          </a:p>
          <a:p>
            <a:pPr algn="ctr"/>
            <a:endParaRPr lang="en-US" sz="2800" dirty="0">
              <a:solidFill>
                <a:srgbClr val="000000"/>
              </a:solidFill>
              <a:latin typeface="Century Gothic" panose="020B0502020202020204" pitchFamily="34" charset="0"/>
              <a:cs typeface="Century Gothic"/>
            </a:endParaRPr>
          </a:p>
          <a:p>
            <a:pPr algn="ctr"/>
            <a:endParaRPr lang="en-US" sz="2800" dirty="0">
              <a:solidFill>
                <a:srgbClr val="000000"/>
              </a:solidFill>
              <a:latin typeface="Century Gothic" panose="020B0502020202020204" pitchFamily="34" charset="0"/>
              <a:cs typeface="Century Gothic"/>
            </a:endParaRPr>
          </a:p>
          <a:p>
            <a:pPr algn="ctr"/>
            <a:endParaRPr lang="en-US" sz="2800" dirty="0" smtClean="0">
              <a:solidFill>
                <a:srgbClr val="000000"/>
              </a:solidFill>
              <a:latin typeface="Century Gothic" panose="020B0502020202020204" pitchFamily="34" charset="0"/>
              <a:cs typeface="Century Gothic"/>
            </a:endParaRPr>
          </a:p>
          <a:p>
            <a:endParaRPr lang="en-US" sz="2800" dirty="0" smtClean="0">
              <a:solidFill>
                <a:srgbClr val="000000"/>
              </a:solidFill>
              <a:latin typeface="Century Gothic" panose="020B0502020202020204" pitchFamily="34" charset="0"/>
              <a:cs typeface="Century Gothic"/>
            </a:endParaRPr>
          </a:p>
          <a:p>
            <a:r>
              <a:rPr lang="en-US" sz="2800" dirty="0" smtClean="0">
                <a:solidFill>
                  <a:srgbClr val="000000"/>
                </a:solidFill>
                <a:latin typeface="Century Gothic" panose="020B0502020202020204" pitchFamily="34" charset="0"/>
                <a:cs typeface="Century Gothic"/>
              </a:rPr>
              <a:t>A </a:t>
            </a:r>
            <a:r>
              <a:rPr lang="en-US" sz="2800" dirty="0">
                <a:solidFill>
                  <a:srgbClr val="000000"/>
                </a:solidFill>
                <a:latin typeface="Century Gothic" panose="020B0502020202020204" pitchFamily="34" charset="0"/>
                <a:cs typeface="Century Gothic"/>
              </a:rPr>
              <a:t>sound wave begins with a vibration. These vibrations disturb nearby air particles. </a:t>
            </a:r>
            <a:r>
              <a:rPr lang="en-US" sz="2800" dirty="0" smtClean="0">
                <a:solidFill>
                  <a:srgbClr val="000000"/>
                </a:solidFill>
                <a:latin typeface="Century Gothic" panose="020B0502020202020204" pitchFamily="34" charset="0"/>
                <a:cs typeface="Century Gothic"/>
              </a:rPr>
              <a:t>Like </a:t>
            </a:r>
            <a:r>
              <a:rPr lang="en-US" sz="2800" dirty="0">
                <a:solidFill>
                  <a:srgbClr val="000000"/>
                </a:solidFill>
                <a:latin typeface="Century Gothic" panose="020B0502020202020204" pitchFamily="34" charset="0"/>
                <a:cs typeface="Century Gothic"/>
              </a:rPr>
              <a:t>other mechanical waves, sound waves carry energy through </a:t>
            </a:r>
            <a:r>
              <a:rPr lang="en-US" sz="2800" dirty="0" smtClean="0">
                <a:solidFill>
                  <a:srgbClr val="000000"/>
                </a:solidFill>
                <a:latin typeface="Century Gothic" panose="020B0502020202020204" pitchFamily="34" charset="0"/>
                <a:cs typeface="Century Gothic"/>
              </a:rPr>
              <a:t>a medium </a:t>
            </a:r>
            <a:r>
              <a:rPr lang="en-US" sz="2800" dirty="0">
                <a:solidFill>
                  <a:srgbClr val="000000"/>
                </a:solidFill>
                <a:latin typeface="Century Gothic" panose="020B0502020202020204" pitchFamily="34" charset="0"/>
                <a:cs typeface="Century Gothic"/>
              </a:rPr>
              <a:t>without moving the particles of the medium along. Each particle vibrates, and when the vibration reaches </a:t>
            </a:r>
            <a:r>
              <a:rPr lang="en-US" sz="2800" dirty="0">
                <a:solidFill>
                  <a:srgbClr val="000000"/>
                </a:solidFill>
                <a:latin typeface="Century Gothic"/>
                <a:cs typeface="Century Gothic"/>
              </a:rPr>
              <a:t>your ears, you hear a </a:t>
            </a:r>
            <a:r>
              <a:rPr lang="en-US" sz="2800" dirty="0" smtClean="0">
                <a:solidFill>
                  <a:srgbClr val="000000"/>
                </a:solidFill>
                <a:latin typeface="Century Gothic"/>
                <a:cs typeface="Century Gothic"/>
              </a:rPr>
              <a:t>sound. Sound </a:t>
            </a:r>
            <a:r>
              <a:rPr lang="en-US" sz="2800" dirty="0">
                <a:solidFill>
                  <a:srgbClr val="000000"/>
                </a:solidFill>
                <a:latin typeface="Century Gothic"/>
                <a:cs typeface="Century Gothic"/>
              </a:rPr>
              <a:t>can travel through air, solids, and </a:t>
            </a:r>
            <a:r>
              <a:rPr lang="en-US" sz="2800" dirty="0" smtClean="0">
                <a:solidFill>
                  <a:srgbClr val="000000"/>
                </a:solidFill>
                <a:latin typeface="Century Gothic"/>
                <a:cs typeface="Century Gothic"/>
              </a:rPr>
              <a:t>liquids.</a:t>
            </a:r>
            <a:endParaRPr lang="en-US" sz="2800" dirty="0">
              <a:solidFill>
                <a:srgbClr val="000000"/>
              </a:solidFill>
              <a:latin typeface="Century Gothic"/>
              <a:cs typeface="Century Gothic"/>
            </a:endParaRPr>
          </a:p>
          <a:p>
            <a:pPr algn="ctr"/>
            <a:endParaRPr lang="en-US" sz="2400" dirty="0">
              <a:solidFill>
                <a:srgbClr val="000000"/>
              </a:solidFill>
              <a:latin typeface="Century Gothic"/>
              <a:cs typeface="Century Gothic"/>
            </a:endParaRPr>
          </a:p>
        </p:txBody>
      </p:sp>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445638" y="2221528"/>
            <a:ext cx="7268723" cy="3340934"/>
          </a:xfrm>
          <a:prstGeom prst="rect">
            <a:avLst/>
          </a:prstGeom>
          <a:solidFill>
            <a:scrgbClr r="0" g="0" b="0">
              <a:alpha val="0"/>
            </a:scrgbClr>
          </a:solidFill>
        </p:spPr>
      </p:pic>
    </p:spTree>
    <p:extLst>
      <p:ext uri="{BB962C8B-B14F-4D97-AF65-F5344CB8AC3E}">
        <p14:creationId xmlns:p14="http://schemas.microsoft.com/office/powerpoint/2010/main" val="2848722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604523" y="3007998"/>
            <a:ext cx="6978269" cy="5810631"/>
          </a:xfrm>
          <a:prstGeom prst="rect">
            <a:avLst/>
          </a:prstGeom>
          <a:solidFill>
            <a:scrgbClr r="0" g="0" b="0">
              <a:alpha val="0"/>
            </a:scrgbClr>
          </a:solidFill>
        </p:spPr>
      </p:pic>
      <p:sp>
        <p:nvSpPr>
          <p:cNvPr id="3" name="TextBox 2"/>
          <p:cNvSpPr txBox="1"/>
          <p:nvPr/>
        </p:nvSpPr>
        <p:spPr>
          <a:xfrm>
            <a:off x="0" y="165100"/>
            <a:ext cx="10160000" cy="2554545"/>
          </a:xfrm>
          <a:prstGeom prst="rect">
            <a:avLst/>
          </a:prstGeom>
          <a:noFill/>
        </p:spPr>
        <p:txBody>
          <a:bodyPr vert="horz" wrap="square" rtlCol="0">
            <a:spAutoFit/>
          </a:bodyPr>
          <a:lstStyle/>
          <a:p>
            <a:pPr algn="ctr"/>
            <a:r>
              <a:rPr lang="en-US" sz="4800" dirty="0" smtClean="0">
                <a:solidFill>
                  <a:srgbClr val="000000"/>
                </a:solidFill>
                <a:latin typeface="Century Gothic"/>
                <a:cs typeface="Century Gothic"/>
              </a:rPr>
              <a:t>Diffraction of Sound Waves</a:t>
            </a:r>
          </a:p>
          <a:p>
            <a:endParaRPr lang="en-US" sz="2800" dirty="0" smtClean="0">
              <a:solidFill>
                <a:srgbClr val="000000"/>
              </a:solidFill>
              <a:latin typeface="Century Gothic"/>
              <a:cs typeface="Century Gothic"/>
            </a:endParaRPr>
          </a:p>
          <a:p>
            <a:r>
              <a:rPr lang="en-US" sz="2800" dirty="0" smtClean="0">
                <a:solidFill>
                  <a:srgbClr val="000000"/>
                </a:solidFill>
                <a:latin typeface="Century Gothic"/>
                <a:cs typeface="Century Gothic"/>
              </a:rPr>
              <a:t>Sound waves do not always travel in straight lines. Sound waves can diffract, or bend, around the edges of an opening such as a doorway. </a:t>
            </a:r>
            <a:endParaRPr lang="en-US" sz="2800" dirty="0">
              <a:solidFill>
                <a:srgbClr val="000000"/>
              </a:solidFill>
              <a:latin typeface="Century Gothic"/>
              <a:cs typeface="Century Gothic"/>
            </a:endParaRPr>
          </a:p>
        </p:txBody>
      </p:sp>
    </p:spTree>
    <p:extLst>
      <p:ext uri="{BB962C8B-B14F-4D97-AF65-F5344CB8AC3E}">
        <p14:creationId xmlns:p14="http://schemas.microsoft.com/office/powerpoint/2010/main" val="601381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0300" y="2146300"/>
            <a:ext cx="3797300" cy="2169825"/>
          </a:xfrm>
          <a:prstGeom prst="rect">
            <a:avLst/>
          </a:prstGeom>
          <a:noFill/>
        </p:spPr>
        <p:txBody>
          <a:bodyPr vert="horz" rtlCol="0">
            <a:spAutoFit/>
          </a:bodyPr>
          <a:lstStyle/>
          <a:p>
            <a:r>
              <a:rPr lang="en-US" sz="2700" smtClean="0">
                <a:solidFill>
                  <a:srgbClr val="000000"/>
                </a:solidFill>
                <a:latin typeface="Elephant - 36"/>
              </a:rPr>
              <a:t>The particles are more condensed in a solid, meaning the wave has more particles to vibrate off of.</a:t>
            </a:r>
            <a:endParaRPr lang="en-US" sz="2700">
              <a:solidFill>
                <a:srgbClr val="000000"/>
              </a:solidFill>
              <a:latin typeface="Elephant - 36"/>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495300" y="2984500"/>
            <a:ext cx="5123307" cy="1950593"/>
          </a:xfrm>
          <a:prstGeom prst="rect">
            <a:avLst/>
          </a:prstGeom>
          <a:solidFill>
            <a:scrgbClr r="0" g="0" b="0">
              <a:alpha val="0"/>
            </a:scrgbClr>
          </a:solidFill>
        </p:spPr>
      </p:pic>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0" y="830997"/>
            <a:ext cx="10200080" cy="7673949"/>
          </a:xfrm>
          <a:prstGeom prst="rect">
            <a:avLst/>
          </a:prstGeom>
          <a:solidFill>
            <a:scrgbClr r="0" g="0" b="0">
              <a:alpha val="0"/>
            </a:scrgbClr>
          </a:solidFill>
        </p:spPr>
      </p:pic>
      <p:sp>
        <p:nvSpPr>
          <p:cNvPr id="2" name="Rectangle 1"/>
          <p:cNvSpPr/>
          <p:nvPr/>
        </p:nvSpPr>
        <p:spPr>
          <a:xfrm>
            <a:off x="0" y="0"/>
            <a:ext cx="10159999" cy="830997"/>
          </a:xfrm>
          <a:prstGeom prst="rect">
            <a:avLst/>
          </a:prstGeom>
        </p:spPr>
        <p:txBody>
          <a:bodyPr wrap="square">
            <a:spAutoFit/>
          </a:bodyPr>
          <a:lstStyle/>
          <a:p>
            <a:pPr algn="ctr"/>
            <a:r>
              <a:rPr lang="en-US" sz="4800" dirty="0" smtClean="0">
                <a:solidFill>
                  <a:srgbClr val="00005E"/>
                </a:solidFill>
                <a:latin typeface="Century Gothic"/>
                <a:cs typeface="Century Gothic"/>
              </a:rPr>
              <a:t>Mediums &amp; Sound Waves</a:t>
            </a:r>
            <a:endParaRPr lang="en-US" sz="4800" dirty="0">
              <a:solidFill>
                <a:srgbClr val="00005E"/>
              </a:solidFill>
              <a:latin typeface="Century Gothic"/>
              <a:cs typeface="Century Gothic"/>
            </a:endParaRPr>
          </a:p>
        </p:txBody>
      </p:sp>
    </p:spTree>
    <p:extLst>
      <p:ext uri="{BB962C8B-B14F-4D97-AF65-F5344CB8AC3E}">
        <p14:creationId xmlns:p14="http://schemas.microsoft.com/office/powerpoint/2010/main" val="2240376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457</Words>
  <Application>Microsoft Office PowerPoint</Application>
  <PresentationFormat>Custom</PresentationFormat>
  <Paragraphs>79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Century Gothic</vt:lpstr>
      <vt:lpstr>Calibri Light</vt:lpstr>
      <vt:lpstr>Elephant - 36</vt:lpstr>
      <vt:lpstr>Calibri</vt:lpstr>
      <vt:lpstr>Narkisim - 36</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Springboro Community City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Kurtz</dc:creator>
  <cp:lastModifiedBy>Jennifer Hale</cp:lastModifiedBy>
  <cp:revision>19</cp:revision>
  <dcterms:created xsi:type="dcterms:W3CDTF">2016-03-02T16:27:20Z</dcterms:created>
  <dcterms:modified xsi:type="dcterms:W3CDTF">2017-03-09T17:29:01Z</dcterms:modified>
</cp:coreProperties>
</file>