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Lst>
  <p:sldIdLst>
    <p:sldId id="256" r:id="rId2"/>
    <p:sldId id="259" r:id="rId3"/>
    <p:sldId id="257" r:id="rId4"/>
    <p:sldId id="271" r:id="rId5"/>
    <p:sldId id="258" r:id="rId6"/>
    <p:sldId id="262" r:id="rId7"/>
    <p:sldId id="260" r:id="rId8"/>
    <p:sldId id="267" r:id="rId9"/>
    <p:sldId id="269" r:id="rId10"/>
    <p:sldId id="268" r:id="rId11"/>
    <p:sldId id="274" r:id="rId12"/>
    <p:sldId id="282" r:id="rId13"/>
    <p:sldId id="285" r:id="rId14"/>
    <p:sldId id="286" r:id="rId15"/>
    <p:sldId id="287" r:id="rId16"/>
    <p:sldId id="290" r:id="rId17"/>
    <p:sldId id="288" r:id="rId18"/>
    <p:sldId id="292" r:id="rId19"/>
    <p:sldId id="293" r:id="rId20"/>
    <p:sldId id="29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3" d="100"/>
          <a:sy n="53" d="100"/>
        </p:scale>
        <p:origin x="4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069C06D-4ED8-42C6-905D-CA84CA1B6CBF}" type="datetime2">
              <a:rPr lang="en-US" smtClean="0"/>
              <a:t>Monday, November 7,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t>Monday, November 7, 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182DC50-D5DB-4F94-B367-9876CD2C4012}" type="datetime2">
              <a:rPr lang="en-US" smtClean="0"/>
              <a:t>Monday, November 7,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292EB412-E790-42EA-81FE-2925D3A43D91}" type="datetime2">
              <a:rPr lang="en-US" smtClean="0"/>
              <a:t>Monday, November 7,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B385921-A91A-409C-921C-0E0EC1E750EC}" type="datetime2">
              <a:rPr lang="en-US" smtClean="0"/>
              <a:t>Monday, November 7,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transition spd="slow">
    <p:wip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56EEE0E-EDB0-4D84-86B0-50833DF22902}" type="datetime2">
              <a:rPr lang="en-US" smtClean="0"/>
              <a:t>Monday, November 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114372C-B5AB-4C39-B273-B99224EB4DD5}" type="datetime2">
              <a:rPr lang="en-US" smtClean="0"/>
              <a:t>Monday, November 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B385921-A91A-409C-921C-0E0EC1E750EC}" type="datetime2">
              <a:rPr lang="en-US" smtClean="0"/>
              <a:t>Monday, November 7, 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4CB1CAA-32CD-4B55-B92A-B8F0843CACF4}" type="datetime2">
              <a:rPr lang="en-US" smtClean="0"/>
              <a:t>Monday, November 7,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AD8CDC4-3D19-4983-B478-82F6B8E5AB66}" type="datetime2">
              <a:rPr lang="en-US" smtClean="0"/>
              <a:t>Monday, November 7, 2016</a:t>
            </a:fld>
            <a:endParaRPr lang="en-US" dirty="0"/>
          </a:p>
        </p:txBody>
      </p:sp>
      <p:sp>
        <p:nvSpPr>
          <p:cNvPr id="5" name="Footer Placeholder 4"/>
          <p:cNvSpPr>
            <a:spLocks noGrp="1"/>
          </p:cNvSpPr>
          <p:nvPr>
            <p:ph type="ftr" sz="quarter" idx="11"/>
          </p:nvPr>
        </p:nvSpPr>
        <p:spPr>
          <a:xfrm>
            <a:off x="7238999" y="6356350"/>
            <a:ext cx="1446213"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789C0F2-17E0-497A-9BBE-0C73201AAFE3}" type="slidenum">
              <a:rPr lang="en-US" smtClean="0"/>
              <a:pPr/>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4B82477-D5D3-4181-8C11-75D0F2433A87}" type="datetime2">
              <a:rPr lang="en-US" smtClean="0"/>
              <a:t>Monday, November 7,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13E253B-1893-4367-8BAE-DF4BC10DC578}" type="datetime2">
              <a:rPr lang="en-US" smtClean="0"/>
              <a:t>Monday, November 7, 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B385921-A91A-409C-921C-0E0EC1E750EC}" type="datetime2">
              <a:rPr lang="en-US" smtClean="0"/>
              <a:t>Monday, November 7,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ransition spd="slow">
    <p:wip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B385921-A91A-409C-921C-0E0EC1E750EC}" type="datetime2">
              <a:rPr lang="en-US" smtClean="0"/>
              <a:t>Monday, November 7,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ransition spd="slow">
    <p:wip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B385921-A91A-409C-921C-0E0EC1E750EC}" type="datetime2">
              <a:rPr lang="en-US" smtClean="0"/>
              <a:t>Monday, November 7,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ransition spd="slow">
    <p:wip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B62300D-25B3-4603-86C9-4CB776489F00}" type="datetime2">
              <a:rPr lang="en-US" smtClean="0"/>
              <a:t>Monday, November 7, 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0B385921-A91A-409C-921C-0E0EC1E750EC}" type="datetime2">
              <a:rPr lang="en-US" smtClean="0"/>
              <a:t>Monday, November 7, 2016</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1789C0F2-17E0-497A-9BBE-0C73201AAF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p:transition spd="slow">
    <p:wipe/>
  </p:transition>
  <p:hf sldNum="0"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video.disney.com/watch/catching-the-eac-4bb39d25a179ea8833003b15"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UuGrBhK2c7U" TargetMode="External"/><Relationship Id="rId2" Type="http://schemas.openxmlformats.org/officeDocument/2006/relationships/hyperlink" Target="https://www.youtube.com/watch?v=i2mec3vgea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mPsLanVS1Q8"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591056"/>
            <a:ext cx="8228013" cy="1828800"/>
          </a:xfrm>
        </p:spPr>
        <p:txBody>
          <a:bodyPr/>
          <a:lstStyle/>
          <a:p>
            <a:r>
              <a:rPr lang="en-US" dirty="0" smtClean="0"/>
              <a:t>Atmosphere and Ocean Currents</a:t>
            </a:r>
            <a:endParaRPr lang="en-US" dirty="0"/>
          </a:p>
        </p:txBody>
      </p:sp>
    </p:spTree>
    <p:extLst>
      <p:ext uri="{BB962C8B-B14F-4D97-AF65-F5344CB8AC3E}">
        <p14:creationId xmlns:p14="http://schemas.microsoft.com/office/powerpoint/2010/main" val="421275526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Jet Streams</a:t>
            </a:r>
            <a:endParaRPr lang="en-US" dirty="0"/>
          </a:p>
        </p:txBody>
      </p:sp>
      <p:sp>
        <p:nvSpPr>
          <p:cNvPr id="2" name="Content Placeholder 1"/>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3634217" y="2571749"/>
            <a:ext cx="5509783" cy="3698875"/>
          </a:xfrm>
          <a:prstGeom prst="rect">
            <a:avLst/>
          </a:prstGeom>
        </p:spPr>
      </p:pic>
      <p:pic>
        <p:nvPicPr>
          <p:cNvPr id="6" name="Picture 5"/>
          <p:cNvPicPr>
            <a:picLocks noChangeAspect="1"/>
          </p:cNvPicPr>
          <p:nvPr/>
        </p:nvPicPr>
        <p:blipFill>
          <a:blip r:embed="rId3"/>
          <a:stretch>
            <a:fillRect/>
          </a:stretch>
        </p:blipFill>
        <p:spPr>
          <a:xfrm>
            <a:off x="0" y="2770094"/>
            <a:ext cx="3416300" cy="3314700"/>
          </a:xfrm>
          <a:prstGeom prst="rect">
            <a:avLst/>
          </a:prstGeom>
        </p:spPr>
      </p:pic>
    </p:spTree>
    <p:extLst>
      <p:ext uri="{BB962C8B-B14F-4D97-AF65-F5344CB8AC3E}">
        <p14:creationId xmlns:p14="http://schemas.microsoft.com/office/powerpoint/2010/main" val="80978696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Ocean Currents</a:t>
            </a:r>
            <a:endParaRPr lang="en-US" dirty="0"/>
          </a:p>
        </p:txBody>
      </p:sp>
      <p:sp>
        <p:nvSpPr>
          <p:cNvPr id="12" name="Content Placeholder 6"/>
          <p:cNvSpPr>
            <a:spLocks noGrp="1"/>
          </p:cNvSpPr>
          <p:nvPr>
            <p:ph idx="1"/>
          </p:nvPr>
        </p:nvSpPr>
        <p:spPr>
          <a:xfrm>
            <a:off x="0" y="2286000"/>
            <a:ext cx="9144000" cy="4572000"/>
          </a:xfrm>
        </p:spPr>
        <p:txBody>
          <a:bodyPr>
            <a:noAutofit/>
          </a:bodyPr>
          <a:lstStyle/>
          <a:p>
            <a:r>
              <a:rPr lang="en-US" sz="2000" dirty="0" smtClean="0">
                <a:solidFill>
                  <a:schemeClr val="tx1"/>
                </a:solidFill>
              </a:rPr>
              <a:t>The atmosphere is not the only contributor to climate. The oceans also play a major role. Consider this- England is at the same latitude as Canada, but temperatures in the UK are much more mild year round. In fact, it does not snow regularly in England as it does in Canada. What causes this difference in climate?</a:t>
            </a:r>
          </a:p>
          <a:p>
            <a:r>
              <a:rPr lang="en-US" sz="2000" dirty="0" smtClean="0">
                <a:solidFill>
                  <a:schemeClr val="tx1"/>
                </a:solidFill>
              </a:rPr>
              <a:t>The ocean! </a:t>
            </a:r>
            <a:r>
              <a:rPr lang="en-US" sz="2000" dirty="0">
                <a:solidFill>
                  <a:schemeClr val="tx1"/>
                </a:solidFill>
              </a:rPr>
              <a:t>An </a:t>
            </a:r>
            <a:r>
              <a:rPr lang="en-US" sz="2000" b="1" u="sng" dirty="0">
                <a:solidFill>
                  <a:schemeClr val="tx1"/>
                </a:solidFill>
              </a:rPr>
              <a:t>ocean current</a:t>
            </a:r>
            <a:r>
              <a:rPr lang="en-US" sz="2000" dirty="0">
                <a:solidFill>
                  <a:schemeClr val="tx1"/>
                </a:solidFill>
              </a:rPr>
              <a:t> is a large volume of water flowing in a certain direction</a:t>
            </a:r>
            <a:r>
              <a:rPr lang="en-US" sz="2000" dirty="0" smtClean="0">
                <a:solidFill>
                  <a:schemeClr val="tx1"/>
                </a:solidFill>
              </a:rPr>
              <a:t>. Ocean currents can flow horizontally or vertically, and are caused by </a:t>
            </a:r>
            <a:r>
              <a:rPr lang="en-US" sz="2000" b="1" u="sng" dirty="0" smtClean="0">
                <a:solidFill>
                  <a:schemeClr val="tx1"/>
                </a:solidFill>
              </a:rPr>
              <a:t>wind</a:t>
            </a:r>
            <a:r>
              <a:rPr lang="en-US" sz="2000" dirty="0" smtClean="0">
                <a:solidFill>
                  <a:schemeClr val="tx1"/>
                </a:solidFill>
              </a:rPr>
              <a:t> and differences in water </a:t>
            </a:r>
            <a:r>
              <a:rPr lang="en-US" sz="2000" b="1" u="sng" dirty="0" smtClean="0">
                <a:solidFill>
                  <a:schemeClr val="tx1"/>
                </a:solidFill>
              </a:rPr>
              <a:t>density</a:t>
            </a:r>
            <a:r>
              <a:rPr lang="en-US" sz="2000" dirty="0" smtClean="0">
                <a:solidFill>
                  <a:schemeClr val="tx1"/>
                </a:solidFill>
              </a:rPr>
              <a:t>.</a:t>
            </a:r>
            <a:endParaRPr lang="en-US" sz="2000" dirty="0">
              <a:solidFill>
                <a:schemeClr val="tx1"/>
              </a:solidFill>
            </a:endParaRPr>
          </a:p>
        </p:txBody>
      </p:sp>
      <p:grpSp>
        <p:nvGrpSpPr>
          <p:cNvPr id="5" name="Group 4"/>
          <p:cNvGrpSpPr/>
          <p:nvPr/>
        </p:nvGrpSpPr>
        <p:grpSpPr>
          <a:xfrm>
            <a:off x="0" y="5079016"/>
            <a:ext cx="9144000" cy="1896533"/>
            <a:chOff x="0" y="4925608"/>
            <a:chExt cx="9144000" cy="1932392"/>
          </a:xfrm>
        </p:grpSpPr>
        <p:pic>
          <p:nvPicPr>
            <p:cNvPr id="2" name="Picture 1"/>
            <p:cNvPicPr>
              <a:picLocks noChangeAspect="1"/>
            </p:cNvPicPr>
            <p:nvPr/>
          </p:nvPicPr>
          <p:blipFill rotWithShape="1">
            <a:blip r:embed="rId2"/>
            <a:srcRect b="63875"/>
            <a:stretch/>
          </p:blipFill>
          <p:spPr>
            <a:xfrm>
              <a:off x="0" y="4925608"/>
              <a:ext cx="9144000" cy="1932392"/>
            </a:xfrm>
            <a:prstGeom prst="rect">
              <a:avLst/>
            </a:prstGeom>
          </p:spPr>
        </p:pic>
        <p:sp>
          <p:nvSpPr>
            <p:cNvPr id="4" name="Down Arrow 3"/>
            <p:cNvSpPr/>
            <p:nvPr/>
          </p:nvSpPr>
          <p:spPr>
            <a:xfrm>
              <a:off x="3748702" y="5366003"/>
              <a:ext cx="484632" cy="50427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1157902" y="5364139"/>
              <a:ext cx="484632" cy="50427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3496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Currents in the Ocean</a:t>
            </a:r>
          </a:p>
        </p:txBody>
      </p:sp>
      <p:sp>
        <p:nvSpPr>
          <p:cNvPr id="4" name="Content Placeholder 2"/>
          <p:cNvSpPr txBox="1">
            <a:spLocks/>
          </p:cNvSpPr>
          <p:nvPr/>
        </p:nvSpPr>
        <p:spPr>
          <a:xfrm>
            <a:off x="0" y="2269066"/>
            <a:ext cx="6248400" cy="4588934"/>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dirty="0" smtClean="0">
                <a:solidFill>
                  <a:srgbClr val="000000"/>
                </a:solidFill>
              </a:rPr>
              <a:t>Wind</a:t>
            </a:r>
            <a:r>
              <a:rPr lang="en-US" sz="2400" dirty="0">
                <a:solidFill>
                  <a:srgbClr val="000000"/>
                </a:solidFill>
              </a:rPr>
              <a:t>-driven currents are called </a:t>
            </a:r>
            <a:r>
              <a:rPr lang="en-US" sz="2400" b="1" u="sng" dirty="0">
                <a:solidFill>
                  <a:srgbClr val="000000"/>
                </a:solidFill>
              </a:rPr>
              <a:t>surface currents</a:t>
            </a:r>
            <a:r>
              <a:rPr lang="en-US" sz="2400" dirty="0">
                <a:solidFill>
                  <a:srgbClr val="000000"/>
                </a:solidFill>
              </a:rPr>
              <a:t>. They carry water </a:t>
            </a:r>
            <a:r>
              <a:rPr lang="en-US" sz="2400" b="1" u="sng" dirty="0">
                <a:solidFill>
                  <a:srgbClr val="000000"/>
                </a:solidFill>
              </a:rPr>
              <a:t>horizontally</a:t>
            </a:r>
            <a:r>
              <a:rPr lang="en-US" sz="2400" dirty="0">
                <a:solidFill>
                  <a:srgbClr val="000000"/>
                </a:solidFill>
              </a:rPr>
              <a:t> </a:t>
            </a:r>
            <a:r>
              <a:rPr lang="en-US" sz="2400" dirty="0" smtClean="0">
                <a:solidFill>
                  <a:srgbClr val="000000"/>
                </a:solidFill>
              </a:rPr>
              <a:t>across </a:t>
            </a:r>
            <a:r>
              <a:rPr lang="en-US" sz="2400" dirty="0">
                <a:solidFill>
                  <a:srgbClr val="000000"/>
                </a:solidFill>
              </a:rPr>
              <a:t>the ocean’s surface by the Earth’s </a:t>
            </a:r>
            <a:r>
              <a:rPr lang="en-US" sz="2400" dirty="0" smtClean="0">
                <a:solidFill>
                  <a:srgbClr val="000000"/>
                </a:solidFill>
              </a:rPr>
              <a:t>wind.</a:t>
            </a:r>
          </a:p>
          <a:p>
            <a:r>
              <a:rPr lang="en-US" sz="2400" dirty="0" smtClean="0">
                <a:solidFill>
                  <a:srgbClr val="000000"/>
                </a:solidFill>
              </a:rPr>
              <a:t>The </a:t>
            </a:r>
            <a:r>
              <a:rPr lang="en-US" sz="2400" dirty="0" err="1" smtClean="0">
                <a:solidFill>
                  <a:srgbClr val="000000"/>
                </a:solidFill>
              </a:rPr>
              <a:t>Coriolis</a:t>
            </a:r>
            <a:r>
              <a:rPr lang="en-US" sz="2400" dirty="0" smtClean="0">
                <a:solidFill>
                  <a:srgbClr val="000000"/>
                </a:solidFill>
              </a:rPr>
              <a:t> Effect causes the air to move water at the ocean’s surface to the right in the </a:t>
            </a:r>
            <a:r>
              <a:rPr lang="en-US" sz="2400" b="1" u="sng" dirty="0">
                <a:solidFill>
                  <a:srgbClr val="000000"/>
                </a:solidFill>
              </a:rPr>
              <a:t>n</a:t>
            </a:r>
            <a:r>
              <a:rPr lang="en-US" sz="2400" b="1" u="sng" dirty="0" smtClean="0">
                <a:solidFill>
                  <a:srgbClr val="000000"/>
                </a:solidFill>
              </a:rPr>
              <a:t>orthern</a:t>
            </a:r>
            <a:r>
              <a:rPr lang="en-US" sz="2400" dirty="0" smtClean="0">
                <a:solidFill>
                  <a:srgbClr val="000000"/>
                </a:solidFill>
              </a:rPr>
              <a:t> hemisphere, in a clockwise direction, and to </a:t>
            </a:r>
            <a:r>
              <a:rPr lang="en-US" sz="2400" dirty="0">
                <a:solidFill>
                  <a:srgbClr val="000000"/>
                </a:solidFill>
              </a:rPr>
              <a:t>the left in the </a:t>
            </a:r>
            <a:r>
              <a:rPr lang="en-US" sz="2400" b="1" u="sng" dirty="0">
                <a:solidFill>
                  <a:srgbClr val="000000"/>
                </a:solidFill>
              </a:rPr>
              <a:t>southern</a:t>
            </a:r>
            <a:r>
              <a:rPr lang="en-US" sz="2400" dirty="0">
                <a:solidFill>
                  <a:srgbClr val="000000"/>
                </a:solidFill>
              </a:rPr>
              <a:t> hemisphere, in a counterclockwise direction.</a:t>
            </a:r>
          </a:p>
          <a:p>
            <a:r>
              <a:rPr lang="en-US" sz="2400" dirty="0">
                <a:solidFill>
                  <a:srgbClr val="000000"/>
                </a:solidFill>
              </a:rPr>
              <a:t>The shapes of continents and other land masses affect the flow and speed </a:t>
            </a:r>
            <a:r>
              <a:rPr lang="en-US" sz="2400" dirty="0" smtClean="0">
                <a:solidFill>
                  <a:srgbClr val="000000"/>
                </a:solidFill>
              </a:rPr>
              <a:t>of surface </a:t>
            </a:r>
            <a:r>
              <a:rPr lang="en-US" sz="2400" dirty="0">
                <a:solidFill>
                  <a:srgbClr val="000000"/>
                </a:solidFill>
              </a:rPr>
              <a:t>currents</a:t>
            </a:r>
            <a:r>
              <a:rPr lang="en-US" sz="2400" dirty="0" smtClean="0">
                <a:solidFill>
                  <a:srgbClr val="000000"/>
                </a:solidFill>
              </a:rPr>
              <a:t>.</a:t>
            </a:r>
            <a:endParaRPr lang="en-US" sz="2400"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27866"/>
            <a:ext cx="2886075" cy="317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754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Currents in the Ocean</a:t>
            </a:r>
            <a:endParaRPr lang="en-US" dirty="0"/>
          </a:p>
        </p:txBody>
      </p:sp>
      <p:sp>
        <p:nvSpPr>
          <p:cNvPr id="4" name="Content Placeholder 2"/>
          <p:cNvSpPr txBox="1">
            <a:spLocks/>
          </p:cNvSpPr>
          <p:nvPr/>
        </p:nvSpPr>
        <p:spPr>
          <a:xfrm>
            <a:off x="0" y="2269066"/>
            <a:ext cx="4555443" cy="458893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800" dirty="0" smtClean="0"/>
              <a:t>Large surface currents that move in a circular direction are called </a:t>
            </a:r>
            <a:r>
              <a:rPr lang="en-US" sz="2800" b="1" u="sng" dirty="0" smtClean="0"/>
              <a:t>gyres</a:t>
            </a:r>
            <a:r>
              <a:rPr lang="en-US" sz="2800" dirty="0" smtClean="0"/>
              <a:t>. They move big bodies of warm and cool water around the world.</a:t>
            </a:r>
          </a:p>
          <a:p>
            <a:r>
              <a:rPr lang="en-US" sz="2800" dirty="0" smtClean="0"/>
              <a:t>Use the map to explain why London is warmer than Canada.</a:t>
            </a:r>
            <a:endParaRPr lang="en-US" sz="2800" dirty="0"/>
          </a:p>
        </p:txBody>
      </p:sp>
      <p:pic>
        <p:nvPicPr>
          <p:cNvPr id="5" name="Picture 4"/>
          <p:cNvPicPr>
            <a:picLocks noChangeAspect="1"/>
          </p:cNvPicPr>
          <p:nvPr/>
        </p:nvPicPr>
        <p:blipFill rotWithShape="1">
          <a:blip r:embed="rId2"/>
          <a:srcRect l="6482" r="6666"/>
          <a:stretch/>
        </p:blipFill>
        <p:spPr>
          <a:xfrm>
            <a:off x="4555445" y="2794001"/>
            <a:ext cx="4588555" cy="3522132"/>
          </a:xfrm>
          <a:prstGeom prst="rect">
            <a:avLst/>
          </a:prstGeom>
        </p:spPr>
      </p:pic>
    </p:spTree>
    <p:extLst>
      <p:ext uri="{BB962C8B-B14F-4D97-AF65-F5344CB8AC3E}">
        <p14:creationId xmlns:p14="http://schemas.microsoft.com/office/powerpoint/2010/main" val="1583027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Stream Current</a:t>
            </a:r>
            <a:endParaRPr lang="en-US" dirty="0"/>
          </a:p>
        </p:txBody>
      </p:sp>
      <p:sp>
        <p:nvSpPr>
          <p:cNvPr id="4" name="Content Placeholder 2"/>
          <p:cNvSpPr txBox="1">
            <a:spLocks/>
          </p:cNvSpPr>
          <p:nvPr/>
        </p:nvSpPr>
        <p:spPr>
          <a:xfrm>
            <a:off x="0" y="2269066"/>
            <a:ext cx="4707470" cy="458893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3000" dirty="0" smtClean="0"/>
              <a:t>Warm, water from the tropics travels along the East Coast of the U.S., across the Atlantic Ocean, and to Europe. This current is known as the </a:t>
            </a:r>
            <a:r>
              <a:rPr lang="en-US" sz="3000" b="1" u="sng" dirty="0" smtClean="0"/>
              <a:t>Gulf Stream</a:t>
            </a:r>
            <a:r>
              <a:rPr lang="en-US" sz="3000" dirty="0" smtClean="0"/>
              <a:t>. It causes Europe to have more mild weather than Canada.</a:t>
            </a:r>
            <a:endParaRPr lang="en-US" sz="3000" dirty="0"/>
          </a:p>
        </p:txBody>
      </p:sp>
      <p:pic>
        <p:nvPicPr>
          <p:cNvPr id="5" name="Picture 4"/>
          <p:cNvPicPr>
            <a:picLocks noChangeAspect="1"/>
          </p:cNvPicPr>
          <p:nvPr/>
        </p:nvPicPr>
        <p:blipFill rotWithShape="1">
          <a:blip r:embed="rId2"/>
          <a:srcRect l="44904" t="18946" r="6667" b="39929"/>
          <a:stretch/>
        </p:blipFill>
        <p:spPr>
          <a:xfrm>
            <a:off x="4707470" y="3420532"/>
            <a:ext cx="4097864" cy="2319867"/>
          </a:xfrm>
          <a:prstGeom prst="rect">
            <a:avLst/>
          </a:prstGeom>
        </p:spPr>
      </p:pic>
    </p:spTree>
    <p:extLst>
      <p:ext uri="{BB962C8B-B14F-4D97-AF65-F5344CB8AC3E}">
        <p14:creationId xmlns:p14="http://schemas.microsoft.com/office/powerpoint/2010/main" val="4127869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Current</a:t>
            </a:r>
            <a:endParaRPr lang="en-US" dirty="0"/>
          </a:p>
        </p:txBody>
      </p:sp>
      <p:sp>
        <p:nvSpPr>
          <p:cNvPr id="4" name="Content Placeholder 2"/>
          <p:cNvSpPr txBox="1">
            <a:spLocks/>
          </p:cNvSpPr>
          <p:nvPr/>
        </p:nvSpPr>
        <p:spPr>
          <a:xfrm>
            <a:off x="0" y="2269066"/>
            <a:ext cx="4707470" cy="4588934"/>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3000" dirty="0" smtClean="0"/>
              <a:t>The opposite is true too. The </a:t>
            </a:r>
            <a:r>
              <a:rPr lang="en-US" sz="3000" b="1" u="sng" dirty="0" smtClean="0"/>
              <a:t>California Current</a:t>
            </a:r>
            <a:r>
              <a:rPr lang="en-US" sz="3000" dirty="0" smtClean="0"/>
              <a:t> brings cooler water from the Northern Pacific Ocean down to the west coast of the U.S. This causes Hawaii to be cooler than other tropical locations that are at a similar latitude.</a:t>
            </a:r>
            <a:endParaRPr lang="en-US" sz="3000" u="sng" dirty="0"/>
          </a:p>
        </p:txBody>
      </p:sp>
      <p:pic>
        <p:nvPicPr>
          <p:cNvPr id="6" name="Picture 5"/>
          <p:cNvPicPr>
            <a:picLocks noChangeAspect="1"/>
          </p:cNvPicPr>
          <p:nvPr/>
        </p:nvPicPr>
        <p:blipFill rotWithShape="1">
          <a:blip r:embed="rId2"/>
          <a:srcRect l="6482" t="20193" r="27179" b="40384"/>
          <a:stretch/>
        </p:blipFill>
        <p:spPr>
          <a:xfrm>
            <a:off x="4707470" y="3699931"/>
            <a:ext cx="4402395" cy="1744133"/>
          </a:xfrm>
          <a:prstGeom prst="rect">
            <a:avLst/>
          </a:prstGeom>
        </p:spPr>
      </p:pic>
    </p:spTree>
    <p:extLst>
      <p:ext uri="{BB962C8B-B14F-4D97-AF65-F5344CB8AC3E}">
        <p14:creationId xmlns:p14="http://schemas.microsoft.com/office/powerpoint/2010/main" val="11651898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Australian Current</a:t>
            </a:r>
            <a:endParaRPr lang="en-US" dirty="0"/>
          </a:p>
        </p:txBody>
      </p:sp>
      <p:sp>
        <p:nvSpPr>
          <p:cNvPr id="4" name="Content Placeholder 2"/>
          <p:cNvSpPr txBox="1">
            <a:spLocks/>
          </p:cNvSpPr>
          <p:nvPr/>
        </p:nvSpPr>
        <p:spPr>
          <a:xfrm>
            <a:off x="0" y="2269066"/>
            <a:ext cx="5825067" cy="458893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Arial"/>
              <a:buChar char="•"/>
            </a:pPr>
            <a:r>
              <a:rPr lang="en-US" sz="2800" dirty="0" smtClean="0"/>
              <a:t>When you think about currents and gyres, think about the movie Finding </a:t>
            </a:r>
            <a:r>
              <a:rPr lang="en-US" sz="2800" dirty="0" err="1" smtClean="0"/>
              <a:t>Nemo</a:t>
            </a:r>
            <a:r>
              <a:rPr lang="en-US" sz="2800" dirty="0" smtClean="0"/>
              <a:t>. Marlin and </a:t>
            </a:r>
            <a:r>
              <a:rPr lang="en-US" sz="2800" dirty="0" err="1" smtClean="0"/>
              <a:t>Dori</a:t>
            </a:r>
            <a:r>
              <a:rPr lang="en-US" sz="2800" dirty="0" smtClean="0"/>
              <a:t> ride with Crush the sea turtles down the Australian faster.</a:t>
            </a:r>
          </a:p>
          <a:p>
            <a:pPr>
              <a:buFont typeface="Arial"/>
              <a:buChar char="•"/>
            </a:pPr>
            <a:r>
              <a:rPr lang="en-US" sz="2800" dirty="0" smtClean="0"/>
              <a:t>Watch the </a:t>
            </a:r>
            <a:r>
              <a:rPr lang="en-US" sz="2800" dirty="0" smtClean="0">
                <a:hlinkClick r:id="rId2"/>
              </a:rPr>
              <a:t>video clip</a:t>
            </a:r>
            <a:r>
              <a:rPr lang="en-US" sz="2800" dirty="0" smtClean="0"/>
              <a:t> from </a:t>
            </a:r>
            <a:r>
              <a:rPr lang="en-US" sz="2800" dirty="0"/>
              <a:t>the </a:t>
            </a:r>
            <a:r>
              <a:rPr lang="en-US" sz="2800" dirty="0" smtClean="0"/>
              <a:t>movie</a:t>
            </a:r>
            <a:r>
              <a:rPr lang="en-US" sz="2800" dirty="0"/>
              <a:t>.</a:t>
            </a:r>
          </a:p>
        </p:txBody>
      </p:sp>
      <p:pic>
        <p:nvPicPr>
          <p:cNvPr id="5" name="Picture 4"/>
          <p:cNvPicPr>
            <a:picLocks noChangeAspect="1"/>
          </p:cNvPicPr>
          <p:nvPr/>
        </p:nvPicPr>
        <p:blipFill rotWithShape="1">
          <a:blip r:embed="rId3"/>
          <a:srcRect l="23782" t="57692" r="35192" b="15866"/>
          <a:stretch/>
        </p:blipFill>
        <p:spPr>
          <a:xfrm>
            <a:off x="6519334" y="2438399"/>
            <a:ext cx="2167466" cy="931334"/>
          </a:xfrm>
          <a:prstGeom prst="rect">
            <a:avLst/>
          </a:prstGeom>
        </p:spPr>
      </p:pic>
      <p:pic>
        <p:nvPicPr>
          <p:cNvPr id="3" name="Picture 2"/>
          <p:cNvPicPr>
            <a:picLocks noChangeAspect="1"/>
          </p:cNvPicPr>
          <p:nvPr/>
        </p:nvPicPr>
        <p:blipFill>
          <a:blip r:embed="rId4"/>
          <a:stretch>
            <a:fillRect/>
          </a:stretch>
        </p:blipFill>
        <p:spPr>
          <a:xfrm>
            <a:off x="5825067" y="3514224"/>
            <a:ext cx="3318933" cy="3343775"/>
          </a:xfrm>
          <a:prstGeom prst="rect">
            <a:avLst/>
          </a:prstGeom>
        </p:spPr>
      </p:pic>
    </p:spTree>
    <p:extLst>
      <p:ext uri="{BB962C8B-B14F-4D97-AF65-F5344CB8AC3E}">
        <p14:creationId xmlns:p14="http://schemas.microsoft.com/office/powerpoint/2010/main" val="6889235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Ocean Currents</a:t>
            </a:r>
            <a:endParaRPr lang="en-US" dirty="0"/>
          </a:p>
        </p:txBody>
      </p:sp>
      <p:sp>
        <p:nvSpPr>
          <p:cNvPr id="3" name="Content Placeholder 2"/>
          <p:cNvSpPr>
            <a:spLocks noGrp="1"/>
          </p:cNvSpPr>
          <p:nvPr>
            <p:ph idx="1"/>
          </p:nvPr>
        </p:nvSpPr>
        <p:spPr>
          <a:xfrm>
            <a:off x="0" y="2302934"/>
            <a:ext cx="9143999" cy="4555066"/>
          </a:xfrm>
        </p:spPr>
        <p:txBody>
          <a:bodyPr>
            <a:normAutofit/>
          </a:bodyPr>
          <a:lstStyle/>
          <a:p>
            <a:r>
              <a:rPr lang="en-US" sz="2400" dirty="0" smtClean="0">
                <a:solidFill>
                  <a:schemeClr val="tx1"/>
                </a:solidFill>
              </a:rPr>
              <a:t>There are also currents deep below the earth surface. Deep ocean currents are driven by differences in water’s </a:t>
            </a:r>
            <a:r>
              <a:rPr lang="en-US" sz="2400" b="1" u="sng" dirty="0" smtClean="0">
                <a:solidFill>
                  <a:schemeClr val="tx1"/>
                </a:solidFill>
              </a:rPr>
              <a:t>temperature</a:t>
            </a:r>
            <a:r>
              <a:rPr lang="en-US" sz="2400" dirty="0" smtClean="0">
                <a:solidFill>
                  <a:schemeClr val="tx1"/>
                </a:solidFill>
              </a:rPr>
              <a:t> and </a:t>
            </a:r>
            <a:r>
              <a:rPr lang="en-US" sz="2400" b="1" u="sng" dirty="0" smtClean="0">
                <a:solidFill>
                  <a:schemeClr val="tx1"/>
                </a:solidFill>
              </a:rPr>
              <a:t>salinity</a:t>
            </a:r>
            <a:r>
              <a:rPr lang="en-US" sz="2400" b="1" dirty="0" smtClean="0">
                <a:solidFill>
                  <a:schemeClr val="tx1"/>
                </a:solidFill>
              </a:rPr>
              <a:t> </a:t>
            </a:r>
            <a:r>
              <a:rPr lang="en-US" sz="2400" dirty="0" smtClean="0">
                <a:solidFill>
                  <a:schemeClr val="tx1"/>
                </a:solidFill>
              </a:rPr>
              <a:t>(amount of salt in the water).</a:t>
            </a:r>
          </a:p>
          <a:p>
            <a:r>
              <a:rPr lang="en-US" sz="2400" dirty="0">
                <a:solidFill>
                  <a:schemeClr val="tx1"/>
                </a:solidFill>
              </a:rPr>
              <a:t>In the Earth's polar regions ocean water gets very cold, forming </a:t>
            </a:r>
            <a:r>
              <a:rPr lang="en-US" sz="2400" b="1" u="sng" dirty="0">
                <a:solidFill>
                  <a:schemeClr val="tx1"/>
                </a:solidFill>
              </a:rPr>
              <a:t>sea </a:t>
            </a:r>
            <a:r>
              <a:rPr lang="en-US" sz="2400" b="1" u="sng" dirty="0" smtClean="0">
                <a:solidFill>
                  <a:schemeClr val="tx1"/>
                </a:solidFill>
              </a:rPr>
              <a:t>ice</a:t>
            </a:r>
            <a:r>
              <a:rPr lang="en-US" sz="2400" dirty="0" smtClean="0">
                <a:solidFill>
                  <a:schemeClr val="tx1"/>
                </a:solidFill>
              </a:rPr>
              <a:t>. When sea </a:t>
            </a:r>
            <a:r>
              <a:rPr lang="en-US" sz="2400" dirty="0">
                <a:solidFill>
                  <a:schemeClr val="tx1"/>
                </a:solidFill>
              </a:rPr>
              <a:t>ice forms, the salt is left </a:t>
            </a:r>
            <a:r>
              <a:rPr lang="en-US" sz="2400" dirty="0" smtClean="0">
                <a:solidFill>
                  <a:schemeClr val="tx1"/>
                </a:solidFill>
              </a:rPr>
              <a:t>behind, and causes the surrounding water to get saltier. </a:t>
            </a:r>
            <a:r>
              <a:rPr lang="en-US" sz="2400" dirty="0">
                <a:solidFill>
                  <a:schemeClr val="tx1"/>
                </a:solidFill>
              </a:rPr>
              <a:t>As the seawater gets saltier, its density </a:t>
            </a:r>
            <a:r>
              <a:rPr lang="en-US" sz="2400" b="1" u="sng" dirty="0">
                <a:solidFill>
                  <a:schemeClr val="tx1"/>
                </a:solidFill>
              </a:rPr>
              <a:t>increases</a:t>
            </a:r>
            <a:r>
              <a:rPr lang="en-US" sz="2400" dirty="0">
                <a:solidFill>
                  <a:schemeClr val="tx1"/>
                </a:solidFill>
              </a:rPr>
              <a:t>, and it starts to </a:t>
            </a:r>
            <a:r>
              <a:rPr lang="en-US" sz="2400" dirty="0" smtClean="0">
                <a:solidFill>
                  <a:schemeClr val="tx1"/>
                </a:solidFill>
              </a:rPr>
              <a:t>sink. Surface water is pulled in to replace the sinking water, which begins the deep-ocean currents that create the </a:t>
            </a:r>
            <a:r>
              <a:rPr lang="en-US" sz="2400" b="1" u="sng" dirty="0" smtClean="0">
                <a:solidFill>
                  <a:schemeClr val="tx1"/>
                </a:solidFill>
              </a:rPr>
              <a:t>global conveyer belt</a:t>
            </a:r>
            <a:r>
              <a:rPr lang="en-US" sz="2400" dirty="0" smtClean="0">
                <a:solidFill>
                  <a:schemeClr val="tx1"/>
                </a:solidFill>
              </a:rPr>
              <a:t>.</a:t>
            </a:r>
          </a:p>
        </p:txBody>
      </p:sp>
    </p:spTree>
    <p:extLst>
      <p:ext uri="{BB962C8B-B14F-4D97-AF65-F5344CB8AC3E}">
        <p14:creationId xmlns:p14="http://schemas.microsoft.com/office/powerpoint/2010/main" val="42887937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Ocean Currents</a:t>
            </a:r>
          </a:p>
        </p:txBody>
      </p:sp>
      <p:sp>
        <p:nvSpPr>
          <p:cNvPr id="3" name="Content Placeholder 2"/>
          <p:cNvSpPr>
            <a:spLocks noGrp="1"/>
          </p:cNvSpPr>
          <p:nvPr>
            <p:ph idx="1"/>
          </p:nvPr>
        </p:nvSpPr>
        <p:spPr>
          <a:xfrm>
            <a:off x="0" y="2302934"/>
            <a:ext cx="9143999" cy="4555066"/>
          </a:xfrm>
        </p:spPr>
        <p:txBody>
          <a:bodyPr>
            <a:normAutofit/>
          </a:bodyPr>
          <a:lstStyle/>
          <a:p>
            <a:r>
              <a:rPr lang="en-US" sz="2400" dirty="0">
                <a:solidFill>
                  <a:schemeClr val="tx1"/>
                </a:solidFill>
              </a:rPr>
              <a:t>The conveyor belt moves at much </a:t>
            </a:r>
            <a:r>
              <a:rPr lang="en-US" sz="2400" b="1" u="sng" dirty="0">
                <a:solidFill>
                  <a:schemeClr val="tx1"/>
                </a:solidFill>
              </a:rPr>
              <a:t>slower</a:t>
            </a:r>
            <a:r>
              <a:rPr lang="en-US" sz="2400" dirty="0">
                <a:solidFill>
                  <a:schemeClr val="tx1"/>
                </a:solidFill>
              </a:rPr>
              <a:t> speeds (a few centimeters per second) than </a:t>
            </a:r>
            <a:r>
              <a:rPr lang="en-US" sz="2400" dirty="0" smtClean="0">
                <a:solidFill>
                  <a:schemeClr val="tx1"/>
                </a:solidFill>
              </a:rPr>
              <a:t>surface currents (tens </a:t>
            </a:r>
            <a:r>
              <a:rPr lang="en-US" sz="2400" dirty="0">
                <a:solidFill>
                  <a:schemeClr val="tx1"/>
                </a:solidFill>
              </a:rPr>
              <a:t>to hundreds of centimeters per second). It is estimated that </a:t>
            </a:r>
            <a:r>
              <a:rPr lang="en-US" sz="2400" dirty="0" smtClean="0">
                <a:solidFill>
                  <a:schemeClr val="tx1"/>
                </a:solidFill>
              </a:rPr>
              <a:t>it takes water </a:t>
            </a:r>
            <a:r>
              <a:rPr lang="en-US" sz="2400" dirty="0">
                <a:solidFill>
                  <a:schemeClr val="tx1"/>
                </a:solidFill>
              </a:rPr>
              <a:t>about </a:t>
            </a:r>
            <a:r>
              <a:rPr lang="en-US" sz="2400" b="1" u="sng" dirty="0">
                <a:solidFill>
                  <a:schemeClr val="tx1"/>
                </a:solidFill>
              </a:rPr>
              <a:t>1,000</a:t>
            </a:r>
            <a:r>
              <a:rPr lang="en-US" sz="2400" dirty="0">
                <a:solidFill>
                  <a:schemeClr val="tx1"/>
                </a:solidFill>
              </a:rPr>
              <a:t> years to complete the journey along the global conveyor </a:t>
            </a:r>
            <a:r>
              <a:rPr lang="en-US" sz="2400" dirty="0" smtClean="0">
                <a:solidFill>
                  <a:schemeClr val="tx1"/>
                </a:solidFill>
              </a:rPr>
              <a:t>belt.</a:t>
            </a:r>
            <a:endParaRPr lang="en-US" sz="2400" dirty="0">
              <a:solidFill>
                <a:schemeClr val="tx1"/>
              </a:solidFill>
            </a:endParaRPr>
          </a:p>
          <a:p>
            <a:r>
              <a:rPr lang="en-US" sz="2400" dirty="0">
                <a:solidFill>
                  <a:schemeClr val="tx1"/>
                </a:solidFill>
              </a:rPr>
              <a:t>The conveyor belt is also </a:t>
            </a:r>
            <a:r>
              <a:rPr lang="en-US" sz="2400" dirty="0" smtClean="0">
                <a:solidFill>
                  <a:schemeClr val="tx1"/>
                </a:solidFill>
              </a:rPr>
              <a:t>an important component </a:t>
            </a:r>
            <a:r>
              <a:rPr lang="en-US" sz="2400" dirty="0">
                <a:solidFill>
                  <a:schemeClr val="tx1"/>
                </a:solidFill>
              </a:rPr>
              <a:t>of the global ocean </a:t>
            </a:r>
            <a:r>
              <a:rPr lang="en-US" sz="2400" b="1" u="sng" dirty="0">
                <a:solidFill>
                  <a:schemeClr val="tx1"/>
                </a:solidFill>
              </a:rPr>
              <a:t>nutrient</a:t>
            </a:r>
            <a:r>
              <a:rPr lang="en-US" sz="2400" dirty="0">
                <a:solidFill>
                  <a:schemeClr val="tx1"/>
                </a:solidFill>
              </a:rPr>
              <a:t> and </a:t>
            </a:r>
            <a:r>
              <a:rPr lang="en-US" sz="2400" b="1" u="sng" dirty="0">
                <a:solidFill>
                  <a:schemeClr val="tx1"/>
                </a:solidFill>
              </a:rPr>
              <a:t>carbon dioxide </a:t>
            </a:r>
            <a:r>
              <a:rPr lang="en-US" sz="2400" dirty="0">
                <a:solidFill>
                  <a:schemeClr val="tx1"/>
                </a:solidFill>
              </a:rPr>
              <a:t>cycles. Warm surface waters are depleted of nutrients and carbon dioxide, but they are enriched again as they travel through the conveyor belt as deep or bottom layers. The base of the world’s food chain depends on the cool, nutrient-rich waters that support the growth of </a:t>
            </a:r>
            <a:r>
              <a:rPr lang="en-US" sz="2400" b="1" u="sng" dirty="0">
                <a:solidFill>
                  <a:schemeClr val="tx1"/>
                </a:solidFill>
              </a:rPr>
              <a:t>algae</a:t>
            </a:r>
            <a:r>
              <a:rPr lang="en-US" sz="2400" dirty="0">
                <a:solidFill>
                  <a:schemeClr val="tx1"/>
                </a:solidFill>
              </a:rPr>
              <a:t> and </a:t>
            </a:r>
            <a:r>
              <a:rPr lang="en-US" sz="2400" b="1" u="sng" dirty="0">
                <a:solidFill>
                  <a:schemeClr val="tx1"/>
                </a:solidFill>
              </a:rPr>
              <a:t>seaweed</a:t>
            </a:r>
            <a:r>
              <a:rPr lang="en-US" sz="2400" dirty="0">
                <a:solidFill>
                  <a:schemeClr val="tx1"/>
                </a:solidFill>
              </a:rPr>
              <a:t>.</a:t>
            </a:r>
            <a:endParaRPr lang="en-US" sz="2400" dirty="0" smtClean="0">
              <a:solidFill>
                <a:schemeClr val="tx1"/>
              </a:solidFill>
            </a:endParaRPr>
          </a:p>
        </p:txBody>
      </p:sp>
    </p:spTree>
    <p:extLst>
      <p:ext uri="{BB962C8B-B14F-4D97-AF65-F5344CB8AC3E}">
        <p14:creationId xmlns:p14="http://schemas.microsoft.com/office/powerpoint/2010/main" val="32821536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Conveyer Belt</a:t>
            </a:r>
            <a:endParaRPr lang="en-US" dirty="0"/>
          </a:p>
        </p:txBody>
      </p:sp>
      <p:sp>
        <p:nvSpPr>
          <p:cNvPr id="4" name="Content Placeholder 3"/>
          <p:cNvSpPr>
            <a:spLocks noGrp="1"/>
          </p:cNvSpPr>
          <p:nvPr>
            <p:ph idx="1"/>
          </p:nvPr>
        </p:nvSpPr>
        <p:spPr>
          <a:xfrm>
            <a:off x="739775" y="6282266"/>
            <a:ext cx="7662864" cy="575733"/>
          </a:xfrm>
        </p:spPr>
        <p:txBody>
          <a:bodyPr/>
          <a:lstStyle/>
          <a:p>
            <a:r>
              <a:rPr lang="en-US" dirty="0" smtClean="0"/>
              <a:t>Information from http</a:t>
            </a:r>
            <a:r>
              <a:rPr lang="en-US" dirty="0"/>
              <a:t>://</a:t>
            </a:r>
            <a:r>
              <a:rPr lang="en-US" dirty="0" err="1"/>
              <a:t>oceanservice.noaa.gov</a:t>
            </a:r>
            <a:endParaRPr lang="en-US" dirty="0"/>
          </a:p>
        </p:txBody>
      </p:sp>
      <p:pic>
        <p:nvPicPr>
          <p:cNvPr id="6" name="Picture 5"/>
          <p:cNvPicPr>
            <a:picLocks noChangeAspect="1"/>
          </p:cNvPicPr>
          <p:nvPr/>
        </p:nvPicPr>
        <p:blipFill>
          <a:blip r:embed="rId2"/>
          <a:stretch>
            <a:fillRect/>
          </a:stretch>
        </p:blipFill>
        <p:spPr>
          <a:xfrm>
            <a:off x="948266" y="2318808"/>
            <a:ext cx="7247466" cy="3963458"/>
          </a:xfrm>
          <a:prstGeom prst="rect">
            <a:avLst/>
          </a:prstGeom>
        </p:spPr>
      </p:pic>
    </p:spTree>
    <p:extLst>
      <p:ext uri="{BB962C8B-B14F-4D97-AF65-F5344CB8AC3E}">
        <p14:creationId xmlns:p14="http://schemas.microsoft.com/office/powerpoint/2010/main" val="33766727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Already Know</a:t>
            </a:r>
            <a:br>
              <a:rPr lang="en-US" dirty="0" smtClean="0"/>
            </a:br>
            <a:r>
              <a:rPr lang="en-US" dirty="0" smtClean="0"/>
              <a:t>Warm Vs. Cool Air/Water</a:t>
            </a:r>
            <a:endParaRPr lang="en-US" dirty="0"/>
          </a:p>
        </p:txBody>
      </p:sp>
      <p:sp>
        <p:nvSpPr>
          <p:cNvPr id="3" name="Content Placeholder 2"/>
          <p:cNvSpPr>
            <a:spLocks noGrp="1"/>
          </p:cNvSpPr>
          <p:nvPr>
            <p:ph idx="1"/>
          </p:nvPr>
        </p:nvSpPr>
        <p:spPr>
          <a:xfrm>
            <a:off x="0" y="2301876"/>
            <a:ext cx="9144000" cy="4556124"/>
          </a:xfrm>
        </p:spPr>
        <p:txBody>
          <a:bodyPr>
            <a:noAutofit/>
          </a:bodyPr>
          <a:lstStyle/>
          <a:p>
            <a:r>
              <a:rPr lang="en-US" sz="2300" dirty="0">
                <a:solidFill>
                  <a:schemeClr val="tx1"/>
                </a:solidFill>
              </a:rPr>
              <a:t>What do we already know about the heating of warm air/water? Fill in the blanks below with the following </a:t>
            </a:r>
            <a:r>
              <a:rPr lang="en-US" sz="2300" dirty="0" smtClean="0">
                <a:solidFill>
                  <a:schemeClr val="tx1"/>
                </a:solidFill>
              </a:rPr>
              <a:t>words: </a:t>
            </a:r>
          </a:p>
          <a:p>
            <a:r>
              <a:rPr lang="en-US" sz="2300" b="1" dirty="0" smtClean="0">
                <a:solidFill>
                  <a:schemeClr val="tx1"/>
                </a:solidFill>
              </a:rPr>
              <a:t>high</a:t>
            </a:r>
            <a:r>
              <a:rPr lang="en-US" sz="2300" b="1" dirty="0">
                <a:solidFill>
                  <a:schemeClr val="tx1"/>
                </a:solidFill>
              </a:rPr>
              <a:t>, low, sun</a:t>
            </a:r>
            <a:r>
              <a:rPr lang="en-US" sz="2300" b="1" dirty="0" smtClean="0">
                <a:solidFill>
                  <a:schemeClr val="tx1"/>
                </a:solidFill>
              </a:rPr>
              <a:t>, wind, </a:t>
            </a:r>
            <a:r>
              <a:rPr lang="en-US" sz="2300" b="1" dirty="0">
                <a:solidFill>
                  <a:schemeClr val="tx1"/>
                </a:solidFill>
              </a:rPr>
              <a:t>sinks, rises, spread apart, </a:t>
            </a:r>
            <a:r>
              <a:rPr lang="en-US" sz="2300" b="1" dirty="0" smtClean="0">
                <a:solidFill>
                  <a:schemeClr val="tx1"/>
                </a:solidFill>
              </a:rPr>
              <a:t>closer together, more, less</a:t>
            </a:r>
          </a:p>
          <a:p>
            <a:pPr lvl="1"/>
            <a:r>
              <a:rPr lang="en-US" sz="2300" dirty="0" smtClean="0">
                <a:solidFill>
                  <a:schemeClr val="tx1"/>
                </a:solidFill>
              </a:rPr>
              <a:t>The </a:t>
            </a:r>
            <a:r>
              <a:rPr lang="en-US" sz="2300" dirty="0">
                <a:solidFill>
                  <a:schemeClr val="tx1"/>
                </a:solidFill>
              </a:rPr>
              <a:t>air and water on Earth is heated from the ________. Warm air/</a:t>
            </a:r>
            <a:r>
              <a:rPr lang="en-US" sz="2300" dirty="0" smtClean="0">
                <a:solidFill>
                  <a:schemeClr val="tx1"/>
                </a:solidFill>
              </a:rPr>
              <a:t>water _______ </a:t>
            </a:r>
            <a:r>
              <a:rPr lang="en-US" sz="2300" dirty="0">
                <a:solidFill>
                  <a:schemeClr val="tx1"/>
                </a:solidFill>
              </a:rPr>
              <a:t>while cool air/water _______ (</a:t>
            </a:r>
            <a:r>
              <a:rPr lang="en-US" sz="2300" dirty="0" smtClean="0">
                <a:solidFill>
                  <a:schemeClr val="tx1"/>
                </a:solidFill>
              </a:rPr>
              <a:t>convection</a:t>
            </a:r>
            <a:r>
              <a:rPr lang="en-US" sz="2300" dirty="0">
                <a:solidFill>
                  <a:schemeClr val="tx1"/>
                </a:solidFill>
              </a:rPr>
              <a:t>). This is because </a:t>
            </a:r>
            <a:r>
              <a:rPr lang="en-US" sz="2300" dirty="0" smtClean="0">
                <a:solidFill>
                  <a:schemeClr val="tx1"/>
                </a:solidFill>
              </a:rPr>
              <a:t>the molecules </a:t>
            </a:r>
            <a:r>
              <a:rPr lang="en-US" sz="2300" dirty="0">
                <a:solidFill>
                  <a:schemeClr val="tx1"/>
                </a:solidFill>
              </a:rPr>
              <a:t>of warm air/water _____________________ and are _______ </a:t>
            </a:r>
            <a:r>
              <a:rPr lang="en-US" sz="2300" dirty="0" smtClean="0">
                <a:solidFill>
                  <a:schemeClr val="tx1"/>
                </a:solidFill>
              </a:rPr>
              <a:t>dense and </a:t>
            </a:r>
            <a:r>
              <a:rPr lang="en-US" sz="2300" dirty="0">
                <a:solidFill>
                  <a:schemeClr val="tx1"/>
                </a:solidFill>
              </a:rPr>
              <a:t>cool air/water </a:t>
            </a:r>
            <a:r>
              <a:rPr lang="en-US" sz="2300" dirty="0" smtClean="0">
                <a:solidFill>
                  <a:schemeClr val="tx1"/>
                </a:solidFill>
              </a:rPr>
              <a:t>move _____________________ </a:t>
            </a:r>
            <a:r>
              <a:rPr lang="en-US" sz="2300" dirty="0">
                <a:solidFill>
                  <a:schemeClr val="tx1"/>
                </a:solidFill>
              </a:rPr>
              <a:t>and are ________ dense. </a:t>
            </a:r>
            <a:r>
              <a:rPr lang="en-US" sz="2300" dirty="0" smtClean="0">
                <a:solidFill>
                  <a:schemeClr val="tx1"/>
                </a:solidFill>
              </a:rPr>
              <a:t>Therefore</a:t>
            </a:r>
            <a:r>
              <a:rPr lang="en-US" sz="2300" dirty="0">
                <a:solidFill>
                  <a:schemeClr val="tx1"/>
                </a:solidFill>
              </a:rPr>
              <a:t>, we say warm air has _______ pressure and cool air has _______ </a:t>
            </a:r>
            <a:r>
              <a:rPr lang="en-US" sz="2300" dirty="0" smtClean="0">
                <a:solidFill>
                  <a:schemeClr val="tx1"/>
                </a:solidFill>
              </a:rPr>
              <a:t>pressure. This movement of air is </a:t>
            </a:r>
            <a:r>
              <a:rPr lang="en-US" sz="2300" dirty="0">
                <a:solidFill>
                  <a:schemeClr val="tx1"/>
                </a:solidFill>
              </a:rPr>
              <a:t>called </a:t>
            </a:r>
            <a:r>
              <a:rPr lang="en-US" sz="2300" dirty="0" smtClean="0">
                <a:solidFill>
                  <a:schemeClr val="tx1"/>
                </a:solidFill>
              </a:rPr>
              <a:t>_______.</a:t>
            </a:r>
            <a:endParaRPr lang="en-US" sz="2300" dirty="0">
              <a:solidFill>
                <a:schemeClr val="tx1"/>
              </a:solidFill>
            </a:endParaRPr>
          </a:p>
        </p:txBody>
      </p:sp>
    </p:spTree>
    <p:extLst>
      <p:ext uri="{BB962C8B-B14F-4D97-AF65-F5344CB8AC3E}">
        <p14:creationId xmlns:p14="http://schemas.microsoft.com/office/powerpoint/2010/main" val="33451853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Videos</a:t>
            </a:r>
            <a:endParaRPr lang="en-US" dirty="0"/>
          </a:p>
        </p:txBody>
      </p:sp>
      <p:sp>
        <p:nvSpPr>
          <p:cNvPr id="3" name="Content Placeholder 2"/>
          <p:cNvSpPr>
            <a:spLocks noGrp="1"/>
          </p:cNvSpPr>
          <p:nvPr>
            <p:ph idx="1"/>
          </p:nvPr>
        </p:nvSpPr>
        <p:spPr>
          <a:xfrm>
            <a:off x="0" y="2302934"/>
            <a:ext cx="9143999" cy="4555066"/>
          </a:xfrm>
        </p:spPr>
        <p:txBody>
          <a:bodyPr>
            <a:normAutofit/>
          </a:bodyPr>
          <a:lstStyle/>
          <a:p>
            <a:r>
              <a:rPr lang="en-US" sz="3600" dirty="0" err="1" smtClean="0">
                <a:solidFill>
                  <a:schemeClr val="tx1"/>
                </a:solidFill>
                <a:hlinkClick r:id="rId2"/>
              </a:rPr>
              <a:t>Coriolis</a:t>
            </a:r>
            <a:r>
              <a:rPr lang="en-US" sz="3600" dirty="0" smtClean="0">
                <a:solidFill>
                  <a:schemeClr val="tx1"/>
                </a:solidFill>
                <a:hlinkClick r:id="rId2"/>
              </a:rPr>
              <a:t> Effect</a:t>
            </a:r>
            <a:endParaRPr lang="en-US" sz="3600" dirty="0" smtClean="0">
              <a:solidFill>
                <a:schemeClr val="tx1"/>
              </a:solidFill>
            </a:endParaRPr>
          </a:p>
          <a:p>
            <a:r>
              <a:rPr lang="en-US" sz="3600" dirty="0" smtClean="0">
                <a:solidFill>
                  <a:schemeClr val="tx1"/>
                </a:solidFill>
                <a:hlinkClick r:id="rId3"/>
              </a:rPr>
              <a:t>Global Conveyer Belt &amp; Gulf Stream</a:t>
            </a:r>
            <a:endParaRPr lang="en-US" sz="3600" dirty="0" smtClean="0">
              <a:solidFill>
                <a:schemeClr val="tx1"/>
              </a:solidFill>
            </a:endParaRPr>
          </a:p>
        </p:txBody>
      </p:sp>
    </p:spTree>
    <p:extLst>
      <p:ext uri="{BB962C8B-B14F-4D97-AF65-F5344CB8AC3E}">
        <p14:creationId xmlns:p14="http://schemas.microsoft.com/office/powerpoint/2010/main" val="3188677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Climate</a:t>
            </a:r>
            <a:endParaRPr lang="en-US" dirty="0"/>
          </a:p>
        </p:txBody>
      </p:sp>
      <p:sp>
        <p:nvSpPr>
          <p:cNvPr id="2" name="Content Placeholder 1"/>
          <p:cNvSpPr>
            <a:spLocks noGrp="1"/>
          </p:cNvSpPr>
          <p:nvPr>
            <p:ph idx="1"/>
          </p:nvPr>
        </p:nvSpPr>
        <p:spPr>
          <a:xfrm>
            <a:off x="1" y="2571750"/>
            <a:ext cx="5588000" cy="4286250"/>
          </a:xfrm>
        </p:spPr>
        <p:txBody>
          <a:bodyPr>
            <a:normAutofit/>
          </a:bodyPr>
          <a:lstStyle/>
          <a:p>
            <a:r>
              <a:rPr lang="en-US" sz="3000" dirty="0" smtClean="0">
                <a:solidFill>
                  <a:schemeClr val="tx1"/>
                </a:solidFill>
              </a:rPr>
              <a:t>Climate- </a:t>
            </a:r>
            <a:r>
              <a:rPr lang="en-US" sz="3000" b="1" u="sng" dirty="0" smtClean="0">
                <a:solidFill>
                  <a:schemeClr val="tx1"/>
                </a:solidFill>
              </a:rPr>
              <a:t>the weather conditions of an area</a:t>
            </a:r>
            <a:r>
              <a:rPr lang="en-US" sz="3000" dirty="0" smtClean="0">
                <a:solidFill>
                  <a:schemeClr val="tx1"/>
                </a:solidFill>
              </a:rPr>
              <a:t> over a long period of time</a:t>
            </a:r>
          </a:p>
          <a:p>
            <a:r>
              <a:rPr lang="en-US" sz="3000" dirty="0" smtClean="0">
                <a:solidFill>
                  <a:schemeClr val="tx1"/>
                </a:solidFill>
              </a:rPr>
              <a:t>The </a:t>
            </a:r>
            <a:r>
              <a:rPr lang="en-US" sz="3000" b="1" u="sng" dirty="0" smtClean="0">
                <a:solidFill>
                  <a:schemeClr val="tx1"/>
                </a:solidFill>
              </a:rPr>
              <a:t>air currents</a:t>
            </a:r>
            <a:r>
              <a:rPr lang="en-US" sz="3000" dirty="0" smtClean="0">
                <a:solidFill>
                  <a:schemeClr val="tx1"/>
                </a:solidFill>
              </a:rPr>
              <a:t> and </a:t>
            </a:r>
            <a:r>
              <a:rPr lang="en-US" sz="3000" b="1" u="sng" dirty="0" smtClean="0">
                <a:solidFill>
                  <a:schemeClr val="tx1"/>
                </a:solidFill>
              </a:rPr>
              <a:t>ocean currents</a:t>
            </a:r>
            <a:r>
              <a:rPr lang="en-US" sz="3000" dirty="0" smtClean="0">
                <a:solidFill>
                  <a:schemeClr val="tx1"/>
                </a:solidFill>
              </a:rPr>
              <a:t> help regulate </a:t>
            </a:r>
            <a:r>
              <a:rPr lang="en-US" sz="3000" dirty="0">
                <a:solidFill>
                  <a:schemeClr val="tx1"/>
                </a:solidFill>
              </a:rPr>
              <a:t>Earth's climate and distribute heat around the </a:t>
            </a:r>
            <a:r>
              <a:rPr lang="en-US" sz="3000" dirty="0" smtClean="0">
                <a:solidFill>
                  <a:schemeClr val="tx1"/>
                </a:solidFill>
              </a:rPr>
              <a:t>globe.</a:t>
            </a:r>
          </a:p>
        </p:txBody>
      </p:sp>
      <p:pic>
        <p:nvPicPr>
          <p:cNvPr id="4" name="Picture 3"/>
          <p:cNvPicPr>
            <a:picLocks noChangeAspect="1"/>
          </p:cNvPicPr>
          <p:nvPr/>
        </p:nvPicPr>
        <p:blipFill>
          <a:blip r:embed="rId2"/>
          <a:stretch>
            <a:fillRect/>
          </a:stretch>
        </p:blipFill>
        <p:spPr>
          <a:xfrm>
            <a:off x="5588001" y="3114867"/>
            <a:ext cx="3556000" cy="2710200"/>
          </a:xfrm>
          <a:prstGeom prst="rect">
            <a:avLst/>
          </a:prstGeom>
        </p:spPr>
      </p:pic>
    </p:spTree>
    <p:extLst>
      <p:ext uri="{BB962C8B-B14F-4D97-AF65-F5344CB8AC3E}">
        <p14:creationId xmlns:p14="http://schemas.microsoft.com/office/powerpoint/2010/main" val="13722415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Sun’s Heat</a:t>
            </a:r>
            <a:endParaRPr lang="en-US" dirty="0"/>
          </a:p>
        </p:txBody>
      </p:sp>
      <p:sp>
        <p:nvSpPr>
          <p:cNvPr id="2" name="Content Placeholder 1"/>
          <p:cNvSpPr>
            <a:spLocks noGrp="1"/>
          </p:cNvSpPr>
          <p:nvPr>
            <p:ph idx="1"/>
          </p:nvPr>
        </p:nvSpPr>
        <p:spPr>
          <a:xfrm>
            <a:off x="0" y="2286000"/>
            <a:ext cx="9143999" cy="4572000"/>
          </a:xfrm>
        </p:spPr>
        <p:txBody>
          <a:bodyPr>
            <a:normAutofit/>
          </a:bodyPr>
          <a:lstStyle/>
          <a:p>
            <a:r>
              <a:rPr lang="en-US" sz="2800" dirty="0" smtClean="0">
                <a:solidFill>
                  <a:schemeClr val="tx1"/>
                </a:solidFill>
              </a:rPr>
              <a:t>Does the sun heat the Earth evenly? How do you know?</a:t>
            </a:r>
          </a:p>
          <a:p>
            <a:r>
              <a:rPr lang="en-US" sz="2800" dirty="0" smtClean="0">
                <a:solidFill>
                  <a:schemeClr val="tx1"/>
                </a:solidFill>
              </a:rPr>
              <a:t>No, it does not. There are different temperatures in different locations around the Earth. If the sun did heat the Earth evenly, all cities on Earth would have the same temperature.</a:t>
            </a:r>
            <a:endParaRPr lang="en-US" sz="2800" dirty="0">
              <a:solidFill>
                <a:schemeClr val="tx1"/>
              </a:solidFill>
            </a:endParaRPr>
          </a:p>
        </p:txBody>
      </p:sp>
      <p:pic>
        <p:nvPicPr>
          <p:cNvPr id="7" name="Picture 6"/>
          <p:cNvPicPr>
            <a:picLocks noChangeAspect="1"/>
          </p:cNvPicPr>
          <p:nvPr/>
        </p:nvPicPr>
        <p:blipFill>
          <a:blip r:embed="rId2"/>
          <a:stretch>
            <a:fillRect/>
          </a:stretch>
        </p:blipFill>
        <p:spPr>
          <a:xfrm rot="20854818">
            <a:off x="7236601" y="5300967"/>
            <a:ext cx="1779625" cy="1381826"/>
          </a:xfrm>
          <a:prstGeom prst="rect">
            <a:avLst/>
          </a:prstGeom>
        </p:spPr>
      </p:pic>
      <p:pic>
        <p:nvPicPr>
          <p:cNvPr id="8" name="Picture 7"/>
          <p:cNvPicPr>
            <a:picLocks noChangeAspect="1"/>
          </p:cNvPicPr>
          <p:nvPr/>
        </p:nvPicPr>
        <p:blipFill>
          <a:blip r:embed="rId3"/>
          <a:stretch>
            <a:fillRect/>
          </a:stretch>
        </p:blipFill>
        <p:spPr>
          <a:xfrm>
            <a:off x="0" y="4740449"/>
            <a:ext cx="2117549" cy="2117549"/>
          </a:xfrm>
          <a:prstGeom prst="rect">
            <a:avLst/>
          </a:prstGeom>
        </p:spPr>
      </p:pic>
      <p:sp>
        <p:nvSpPr>
          <p:cNvPr id="9" name="Right Arrow 8"/>
          <p:cNvSpPr/>
          <p:nvPr/>
        </p:nvSpPr>
        <p:spPr>
          <a:xfrm>
            <a:off x="2117548" y="5616932"/>
            <a:ext cx="5126109" cy="822960"/>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21028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Air Currents</a:t>
            </a:r>
            <a:endParaRPr lang="en-US" dirty="0"/>
          </a:p>
        </p:txBody>
      </p:sp>
      <p:sp>
        <p:nvSpPr>
          <p:cNvPr id="2" name="Content Placeholder 1"/>
          <p:cNvSpPr>
            <a:spLocks noGrp="1"/>
          </p:cNvSpPr>
          <p:nvPr>
            <p:ph idx="1"/>
          </p:nvPr>
        </p:nvSpPr>
        <p:spPr>
          <a:xfrm>
            <a:off x="0" y="2286000"/>
            <a:ext cx="9143999" cy="4572000"/>
          </a:xfrm>
        </p:spPr>
        <p:txBody>
          <a:bodyPr>
            <a:normAutofit/>
          </a:bodyPr>
          <a:lstStyle/>
          <a:p>
            <a:r>
              <a:rPr lang="en-US" sz="2600" dirty="0" smtClean="0">
                <a:solidFill>
                  <a:schemeClr val="tx1"/>
                </a:solidFill>
              </a:rPr>
              <a:t>Air currents are the movement of air due to the sun’s </a:t>
            </a:r>
            <a:r>
              <a:rPr lang="en-US" sz="2600" b="1" u="sng" dirty="0" smtClean="0">
                <a:solidFill>
                  <a:schemeClr val="tx1"/>
                </a:solidFill>
              </a:rPr>
              <a:t>heat</a:t>
            </a:r>
            <a:r>
              <a:rPr lang="en-US" sz="2600" dirty="0" smtClean="0">
                <a:solidFill>
                  <a:schemeClr val="tx1"/>
                </a:solidFill>
              </a:rPr>
              <a:t> and Earth’s </a:t>
            </a:r>
            <a:r>
              <a:rPr lang="en-US" sz="2600" b="1" u="sng" dirty="0" smtClean="0">
                <a:solidFill>
                  <a:schemeClr val="tx1"/>
                </a:solidFill>
              </a:rPr>
              <a:t>rotation</a:t>
            </a:r>
            <a:r>
              <a:rPr lang="en-US" sz="2600" dirty="0" smtClean="0">
                <a:solidFill>
                  <a:schemeClr val="tx1"/>
                </a:solidFill>
              </a:rPr>
              <a:t>. The Earth is heated most directly at the </a:t>
            </a:r>
            <a:r>
              <a:rPr lang="en-US" sz="2600" b="1" u="sng" dirty="0" smtClean="0">
                <a:solidFill>
                  <a:schemeClr val="tx1"/>
                </a:solidFill>
              </a:rPr>
              <a:t>equator</a:t>
            </a:r>
            <a:r>
              <a:rPr lang="en-US" sz="2600" dirty="0" smtClean="0">
                <a:solidFill>
                  <a:schemeClr val="tx1"/>
                </a:solidFill>
              </a:rPr>
              <a:t>. This causes the air at the equator to rise (low pressure). However, because the Earth is rotating it does not appear to rise vertically. Instead, it rises in a </a:t>
            </a:r>
            <a:r>
              <a:rPr lang="en-US" sz="2600" b="1" u="sng" dirty="0" smtClean="0">
                <a:solidFill>
                  <a:schemeClr val="tx1"/>
                </a:solidFill>
              </a:rPr>
              <a:t>diagonal direction</a:t>
            </a:r>
            <a:r>
              <a:rPr lang="en-US" sz="2600" dirty="0" smtClean="0">
                <a:solidFill>
                  <a:schemeClr val="tx1"/>
                </a:solidFill>
              </a:rPr>
              <a:t>. This is called the </a:t>
            </a:r>
            <a:r>
              <a:rPr lang="en-US" sz="2600" b="1" u="sng" dirty="0" err="1" smtClean="0">
                <a:solidFill>
                  <a:schemeClr val="tx1"/>
                </a:solidFill>
              </a:rPr>
              <a:t>Coriolis</a:t>
            </a:r>
            <a:r>
              <a:rPr lang="en-US" sz="2600" b="1" u="sng" dirty="0" smtClean="0">
                <a:solidFill>
                  <a:schemeClr val="tx1"/>
                </a:solidFill>
              </a:rPr>
              <a:t> Effect</a:t>
            </a:r>
            <a:r>
              <a:rPr lang="en-US" sz="2600" dirty="0" smtClean="0">
                <a:solidFill>
                  <a:schemeClr val="tx1"/>
                </a:solidFill>
              </a:rPr>
              <a:t>.</a:t>
            </a:r>
            <a:endParaRPr lang="en-US" sz="2600" dirty="0">
              <a:solidFill>
                <a:schemeClr val="tx1"/>
              </a:solidFill>
            </a:endParaRPr>
          </a:p>
        </p:txBody>
      </p:sp>
      <p:pic>
        <p:nvPicPr>
          <p:cNvPr id="10" name="Picture 9"/>
          <p:cNvPicPr>
            <a:picLocks noChangeAspect="1"/>
          </p:cNvPicPr>
          <p:nvPr/>
        </p:nvPicPr>
        <p:blipFill>
          <a:blip r:embed="rId2"/>
          <a:stretch>
            <a:fillRect/>
          </a:stretch>
        </p:blipFill>
        <p:spPr>
          <a:xfrm rot="20854818">
            <a:off x="7236601" y="5300967"/>
            <a:ext cx="1779625" cy="1381826"/>
          </a:xfrm>
          <a:prstGeom prst="rect">
            <a:avLst/>
          </a:prstGeom>
        </p:spPr>
      </p:pic>
      <p:pic>
        <p:nvPicPr>
          <p:cNvPr id="11" name="Picture 10"/>
          <p:cNvPicPr>
            <a:picLocks noChangeAspect="1"/>
          </p:cNvPicPr>
          <p:nvPr/>
        </p:nvPicPr>
        <p:blipFill>
          <a:blip r:embed="rId3"/>
          <a:stretch>
            <a:fillRect/>
          </a:stretch>
        </p:blipFill>
        <p:spPr>
          <a:xfrm>
            <a:off x="0" y="4740449"/>
            <a:ext cx="2117549" cy="2117549"/>
          </a:xfrm>
          <a:prstGeom prst="rect">
            <a:avLst/>
          </a:prstGeom>
        </p:spPr>
      </p:pic>
      <p:sp>
        <p:nvSpPr>
          <p:cNvPr id="15" name="Right Arrow 14"/>
          <p:cNvSpPr/>
          <p:nvPr/>
        </p:nvSpPr>
        <p:spPr>
          <a:xfrm>
            <a:off x="2117548" y="5616932"/>
            <a:ext cx="5126109" cy="822960"/>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23378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Coriolis</a:t>
            </a:r>
            <a:r>
              <a:rPr lang="en-US" dirty="0" smtClean="0"/>
              <a:t> Effect</a:t>
            </a:r>
            <a:endParaRPr lang="en-US" dirty="0"/>
          </a:p>
        </p:txBody>
      </p:sp>
      <p:sp>
        <p:nvSpPr>
          <p:cNvPr id="12" name="Content Placeholder 6"/>
          <p:cNvSpPr>
            <a:spLocks noGrp="1"/>
          </p:cNvSpPr>
          <p:nvPr>
            <p:ph idx="1"/>
          </p:nvPr>
        </p:nvSpPr>
        <p:spPr>
          <a:xfrm>
            <a:off x="0" y="2286000"/>
            <a:ext cx="5950758" cy="4572000"/>
          </a:xfrm>
        </p:spPr>
        <p:txBody>
          <a:bodyPr>
            <a:normAutofit/>
          </a:bodyPr>
          <a:lstStyle/>
          <a:p>
            <a:r>
              <a:rPr lang="en-US" sz="3200" dirty="0">
                <a:solidFill>
                  <a:schemeClr val="tx1"/>
                </a:solidFill>
              </a:rPr>
              <a:t>When you think of the </a:t>
            </a:r>
            <a:r>
              <a:rPr lang="en-US" sz="3200" dirty="0" err="1">
                <a:solidFill>
                  <a:schemeClr val="tx1"/>
                </a:solidFill>
              </a:rPr>
              <a:t>Coriolis</a:t>
            </a:r>
            <a:r>
              <a:rPr lang="en-US" sz="3200" dirty="0">
                <a:solidFill>
                  <a:schemeClr val="tx1"/>
                </a:solidFill>
              </a:rPr>
              <a:t> Effect, think of this fun piece of playground </a:t>
            </a:r>
            <a:r>
              <a:rPr lang="en-US" sz="3200" dirty="0" smtClean="0">
                <a:solidFill>
                  <a:schemeClr val="tx1"/>
                </a:solidFill>
              </a:rPr>
              <a:t>equipment!</a:t>
            </a:r>
            <a:endParaRPr lang="en-US" sz="3200" dirty="0">
              <a:solidFill>
                <a:schemeClr val="tx1"/>
              </a:solidFill>
            </a:endParaRPr>
          </a:p>
          <a:p>
            <a:r>
              <a:rPr lang="en-US" sz="3200" dirty="0" smtClean="0">
                <a:solidFill>
                  <a:schemeClr val="tx1"/>
                </a:solidFill>
              </a:rPr>
              <a:t>Watch the </a:t>
            </a:r>
            <a:r>
              <a:rPr lang="en-US" sz="3200" dirty="0" smtClean="0">
                <a:solidFill>
                  <a:schemeClr val="tx1"/>
                </a:solidFill>
                <a:hlinkClick r:id="rId2"/>
              </a:rPr>
              <a:t>video</a:t>
            </a:r>
            <a:r>
              <a:rPr lang="en-US" sz="3200" dirty="0" smtClean="0">
                <a:solidFill>
                  <a:schemeClr val="tx1"/>
                </a:solidFill>
              </a:rPr>
              <a:t> on the </a:t>
            </a:r>
            <a:r>
              <a:rPr lang="en-US" sz="3200" dirty="0" err="1" smtClean="0">
                <a:solidFill>
                  <a:schemeClr val="tx1"/>
                </a:solidFill>
              </a:rPr>
              <a:t>Coriolis</a:t>
            </a:r>
            <a:r>
              <a:rPr lang="en-US" sz="3200" dirty="0" smtClean="0">
                <a:solidFill>
                  <a:schemeClr val="tx1"/>
                </a:solidFill>
              </a:rPr>
              <a:t> Effect to see how it relates.</a:t>
            </a:r>
          </a:p>
        </p:txBody>
      </p:sp>
      <p:pic>
        <p:nvPicPr>
          <p:cNvPr id="6" name="Picture 5"/>
          <p:cNvPicPr>
            <a:picLocks noChangeAspect="1"/>
          </p:cNvPicPr>
          <p:nvPr/>
        </p:nvPicPr>
        <p:blipFill>
          <a:blip r:embed="rId3"/>
          <a:stretch>
            <a:fillRect/>
          </a:stretch>
        </p:blipFill>
        <p:spPr>
          <a:xfrm>
            <a:off x="5278496" y="4052541"/>
            <a:ext cx="3865503" cy="2805459"/>
          </a:xfrm>
          <a:prstGeom prst="rect">
            <a:avLst/>
          </a:prstGeom>
        </p:spPr>
      </p:pic>
      <p:pic>
        <p:nvPicPr>
          <p:cNvPr id="5" name="Picture 4"/>
          <p:cNvPicPr>
            <a:picLocks noChangeAspect="1"/>
          </p:cNvPicPr>
          <p:nvPr/>
        </p:nvPicPr>
        <p:blipFill>
          <a:blip r:embed="rId4"/>
          <a:stretch>
            <a:fillRect/>
          </a:stretch>
        </p:blipFill>
        <p:spPr>
          <a:xfrm>
            <a:off x="6125049" y="1889168"/>
            <a:ext cx="2163374" cy="2163374"/>
          </a:xfrm>
          <a:prstGeom prst="rect">
            <a:avLst/>
          </a:prstGeom>
        </p:spPr>
      </p:pic>
    </p:spTree>
    <p:extLst>
      <p:ext uri="{BB962C8B-B14F-4D97-AF65-F5344CB8AC3E}">
        <p14:creationId xmlns:p14="http://schemas.microsoft.com/office/powerpoint/2010/main" val="21676444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err="1" smtClean="0"/>
              <a:t>Coriolis</a:t>
            </a:r>
            <a:r>
              <a:rPr lang="en-US" dirty="0" smtClean="0"/>
              <a:t> Effect</a:t>
            </a:r>
            <a:endParaRPr lang="en-US" dirty="0"/>
          </a:p>
        </p:txBody>
      </p:sp>
      <p:pic>
        <p:nvPicPr>
          <p:cNvPr id="8" name="Picture 7"/>
          <p:cNvPicPr>
            <a:picLocks noChangeAspect="1"/>
          </p:cNvPicPr>
          <p:nvPr/>
        </p:nvPicPr>
        <p:blipFill>
          <a:blip r:embed="rId2"/>
          <a:stretch>
            <a:fillRect/>
          </a:stretch>
        </p:blipFill>
        <p:spPr>
          <a:xfrm>
            <a:off x="457200" y="75266"/>
            <a:ext cx="6699250" cy="6699250"/>
          </a:xfrm>
          <a:prstGeom prst="rect">
            <a:avLst/>
          </a:prstGeom>
        </p:spPr>
      </p:pic>
      <p:sp>
        <p:nvSpPr>
          <p:cNvPr id="2" name="TextBox 1"/>
          <p:cNvSpPr txBox="1"/>
          <p:nvPr/>
        </p:nvSpPr>
        <p:spPr>
          <a:xfrm>
            <a:off x="6919383" y="3589867"/>
            <a:ext cx="1869017" cy="646331"/>
          </a:xfrm>
          <a:prstGeom prst="rect">
            <a:avLst/>
          </a:prstGeom>
          <a:noFill/>
        </p:spPr>
        <p:txBody>
          <a:bodyPr wrap="square" rtlCol="0">
            <a:spAutoFit/>
          </a:bodyPr>
          <a:lstStyle/>
          <a:p>
            <a:r>
              <a:rPr lang="en-US" dirty="0" smtClean="0">
                <a:solidFill>
                  <a:schemeClr val="bg1"/>
                </a:solidFill>
              </a:rPr>
              <a:t>Low pressure- warm air rises</a:t>
            </a:r>
            <a:endParaRPr lang="en-US" dirty="0">
              <a:solidFill>
                <a:schemeClr val="bg1"/>
              </a:solidFill>
            </a:endParaRPr>
          </a:p>
        </p:txBody>
      </p:sp>
      <p:sp>
        <p:nvSpPr>
          <p:cNvPr id="7" name="TextBox 6"/>
          <p:cNvSpPr txBox="1"/>
          <p:nvPr/>
        </p:nvSpPr>
        <p:spPr>
          <a:xfrm>
            <a:off x="6479116" y="5130800"/>
            <a:ext cx="1869017" cy="646331"/>
          </a:xfrm>
          <a:prstGeom prst="rect">
            <a:avLst/>
          </a:prstGeom>
          <a:noFill/>
        </p:spPr>
        <p:txBody>
          <a:bodyPr wrap="square" rtlCol="0">
            <a:spAutoFit/>
          </a:bodyPr>
          <a:lstStyle/>
          <a:p>
            <a:r>
              <a:rPr lang="en-US" dirty="0" smtClean="0">
                <a:solidFill>
                  <a:schemeClr val="bg1"/>
                </a:solidFill>
              </a:rPr>
              <a:t>Low pressure- warm air rises</a:t>
            </a:r>
            <a:endParaRPr lang="en-US" dirty="0">
              <a:solidFill>
                <a:schemeClr val="bg1"/>
              </a:solidFill>
            </a:endParaRPr>
          </a:p>
        </p:txBody>
      </p:sp>
      <p:sp>
        <p:nvSpPr>
          <p:cNvPr id="10" name="TextBox 9"/>
          <p:cNvSpPr txBox="1"/>
          <p:nvPr/>
        </p:nvSpPr>
        <p:spPr>
          <a:xfrm>
            <a:off x="6221941" y="1845734"/>
            <a:ext cx="1869017" cy="646331"/>
          </a:xfrm>
          <a:prstGeom prst="rect">
            <a:avLst/>
          </a:prstGeom>
          <a:noFill/>
        </p:spPr>
        <p:txBody>
          <a:bodyPr wrap="square" rtlCol="0">
            <a:spAutoFit/>
          </a:bodyPr>
          <a:lstStyle/>
          <a:p>
            <a:r>
              <a:rPr lang="en-US" dirty="0" smtClean="0">
                <a:solidFill>
                  <a:schemeClr val="bg1"/>
                </a:solidFill>
              </a:rPr>
              <a:t>Low pressure- warm air rises</a:t>
            </a:r>
            <a:endParaRPr lang="en-US" dirty="0">
              <a:solidFill>
                <a:schemeClr val="bg1"/>
              </a:solidFill>
            </a:endParaRPr>
          </a:p>
        </p:txBody>
      </p:sp>
      <p:sp>
        <p:nvSpPr>
          <p:cNvPr id="11" name="TextBox 10"/>
          <p:cNvSpPr txBox="1"/>
          <p:nvPr/>
        </p:nvSpPr>
        <p:spPr>
          <a:xfrm>
            <a:off x="6817783" y="2644465"/>
            <a:ext cx="1869017" cy="646331"/>
          </a:xfrm>
          <a:prstGeom prst="rect">
            <a:avLst/>
          </a:prstGeom>
          <a:noFill/>
        </p:spPr>
        <p:txBody>
          <a:bodyPr wrap="square" rtlCol="0">
            <a:spAutoFit/>
          </a:bodyPr>
          <a:lstStyle/>
          <a:p>
            <a:r>
              <a:rPr lang="en-US" dirty="0" smtClean="0">
                <a:solidFill>
                  <a:schemeClr val="bg1"/>
                </a:solidFill>
              </a:rPr>
              <a:t>High pressure- cool air sinks</a:t>
            </a:r>
            <a:endParaRPr lang="en-US" dirty="0">
              <a:solidFill>
                <a:schemeClr val="bg1"/>
              </a:solidFill>
            </a:endParaRPr>
          </a:p>
        </p:txBody>
      </p:sp>
      <p:sp>
        <p:nvSpPr>
          <p:cNvPr id="14" name="TextBox 13"/>
          <p:cNvSpPr txBox="1"/>
          <p:nvPr/>
        </p:nvSpPr>
        <p:spPr>
          <a:xfrm>
            <a:off x="6868583" y="4436534"/>
            <a:ext cx="1869017" cy="646331"/>
          </a:xfrm>
          <a:prstGeom prst="rect">
            <a:avLst/>
          </a:prstGeom>
          <a:noFill/>
        </p:spPr>
        <p:txBody>
          <a:bodyPr wrap="square" rtlCol="0">
            <a:spAutoFit/>
          </a:bodyPr>
          <a:lstStyle/>
          <a:p>
            <a:r>
              <a:rPr lang="en-US" dirty="0" smtClean="0">
                <a:solidFill>
                  <a:schemeClr val="bg1"/>
                </a:solidFill>
              </a:rPr>
              <a:t>High pressure- cool air sinks</a:t>
            </a:r>
            <a:endParaRPr lang="en-US" dirty="0">
              <a:solidFill>
                <a:schemeClr val="bg1"/>
              </a:solidFill>
            </a:endParaRPr>
          </a:p>
        </p:txBody>
      </p:sp>
      <p:sp>
        <p:nvSpPr>
          <p:cNvPr id="15" name="TextBox 14"/>
          <p:cNvSpPr txBox="1"/>
          <p:nvPr/>
        </p:nvSpPr>
        <p:spPr>
          <a:xfrm>
            <a:off x="4948766" y="1557133"/>
            <a:ext cx="3839634" cy="369332"/>
          </a:xfrm>
          <a:prstGeom prst="rect">
            <a:avLst/>
          </a:prstGeom>
          <a:noFill/>
        </p:spPr>
        <p:txBody>
          <a:bodyPr wrap="square" rtlCol="0">
            <a:spAutoFit/>
          </a:bodyPr>
          <a:lstStyle/>
          <a:p>
            <a:r>
              <a:rPr lang="en-US" dirty="0" smtClean="0">
                <a:solidFill>
                  <a:schemeClr val="bg1"/>
                </a:solidFill>
              </a:rPr>
              <a:t>High pressure- cool air sinks</a:t>
            </a:r>
            <a:endParaRPr lang="en-US" dirty="0">
              <a:solidFill>
                <a:schemeClr val="bg1"/>
              </a:solidFill>
            </a:endParaRPr>
          </a:p>
        </p:txBody>
      </p:sp>
      <p:sp>
        <p:nvSpPr>
          <p:cNvPr id="16" name="TextBox 15"/>
          <p:cNvSpPr txBox="1"/>
          <p:nvPr/>
        </p:nvSpPr>
        <p:spPr>
          <a:xfrm>
            <a:off x="4742073" y="6092213"/>
            <a:ext cx="3839634" cy="369332"/>
          </a:xfrm>
          <a:prstGeom prst="rect">
            <a:avLst/>
          </a:prstGeom>
          <a:noFill/>
        </p:spPr>
        <p:txBody>
          <a:bodyPr wrap="square" rtlCol="0">
            <a:spAutoFit/>
          </a:bodyPr>
          <a:lstStyle/>
          <a:p>
            <a:r>
              <a:rPr lang="en-US" dirty="0" smtClean="0">
                <a:solidFill>
                  <a:schemeClr val="bg1"/>
                </a:solidFill>
              </a:rPr>
              <a:t>High pressure- cool air sinks</a:t>
            </a:r>
            <a:endParaRPr lang="en-US" dirty="0">
              <a:solidFill>
                <a:schemeClr val="bg1"/>
              </a:solidFill>
            </a:endParaRPr>
          </a:p>
        </p:txBody>
      </p:sp>
    </p:spTree>
    <p:extLst>
      <p:ext uri="{BB962C8B-B14F-4D97-AF65-F5344CB8AC3E}">
        <p14:creationId xmlns:p14="http://schemas.microsoft.com/office/powerpoint/2010/main" val="380291002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Jet Streams</a:t>
            </a:r>
            <a:endParaRPr lang="en-US" dirty="0"/>
          </a:p>
        </p:txBody>
      </p:sp>
      <p:sp>
        <p:nvSpPr>
          <p:cNvPr id="12" name="Content Placeholder 6"/>
          <p:cNvSpPr>
            <a:spLocks noGrp="1"/>
          </p:cNvSpPr>
          <p:nvPr>
            <p:ph idx="1"/>
          </p:nvPr>
        </p:nvSpPr>
        <p:spPr>
          <a:xfrm>
            <a:off x="0" y="2286000"/>
            <a:ext cx="9144000" cy="4572000"/>
          </a:xfrm>
        </p:spPr>
        <p:txBody>
          <a:bodyPr>
            <a:normAutofit/>
          </a:bodyPr>
          <a:lstStyle/>
          <a:p>
            <a:r>
              <a:rPr lang="en-US" sz="3600" dirty="0" smtClean="0">
                <a:solidFill>
                  <a:schemeClr val="tx1"/>
                </a:solidFill>
              </a:rPr>
              <a:t>A </a:t>
            </a:r>
            <a:r>
              <a:rPr lang="en-US" sz="3600" dirty="0">
                <a:solidFill>
                  <a:schemeClr val="tx1"/>
                </a:solidFill>
              </a:rPr>
              <a:t>jet stream is an area of </a:t>
            </a:r>
            <a:r>
              <a:rPr lang="en-US" sz="3600" b="1" u="sng" dirty="0">
                <a:solidFill>
                  <a:schemeClr val="tx1"/>
                </a:solidFill>
              </a:rPr>
              <a:t>strong winds</a:t>
            </a:r>
            <a:r>
              <a:rPr lang="en-US" sz="3600" b="1" dirty="0">
                <a:solidFill>
                  <a:schemeClr val="tx1"/>
                </a:solidFill>
              </a:rPr>
              <a:t> </a:t>
            </a:r>
            <a:r>
              <a:rPr lang="en-US" sz="3600" dirty="0">
                <a:solidFill>
                  <a:schemeClr val="tx1"/>
                </a:solidFill>
              </a:rPr>
              <a:t>ranging from </a:t>
            </a:r>
            <a:r>
              <a:rPr lang="en-US" sz="3600" dirty="0" smtClean="0">
                <a:solidFill>
                  <a:schemeClr val="tx1"/>
                </a:solidFill>
              </a:rPr>
              <a:t>80-140 mph </a:t>
            </a:r>
            <a:r>
              <a:rPr lang="en-US" sz="3600" dirty="0">
                <a:solidFill>
                  <a:schemeClr val="tx1"/>
                </a:solidFill>
              </a:rPr>
              <a:t>that can be thousands of miles long, a couple of hundred miles across and a few miles deep. </a:t>
            </a:r>
            <a:r>
              <a:rPr lang="en-US" sz="3600" dirty="0" smtClean="0">
                <a:solidFill>
                  <a:schemeClr val="tx1"/>
                </a:solidFill>
              </a:rPr>
              <a:t>Jet </a:t>
            </a:r>
            <a:r>
              <a:rPr lang="en-US" sz="3600" dirty="0">
                <a:solidFill>
                  <a:schemeClr val="tx1"/>
                </a:solidFill>
              </a:rPr>
              <a:t>streams usually sit at the boundary between the </a:t>
            </a:r>
            <a:r>
              <a:rPr lang="en-US" sz="3600" b="1" u="sng" dirty="0">
                <a:solidFill>
                  <a:schemeClr val="tx1"/>
                </a:solidFill>
              </a:rPr>
              <a:t>troposphere</a:t>
            </a:r>
            <a:r>
              <a:rPr lang="en-US" sz="3600" dirty="0">
                <a:solidFill>
                  <a:schemeClr val="tx1"/>
                </a:solidFill>
              </a:rPr>
              <a:t> and the </a:t>
            </a:r>
            <a:r>
              <a:rPr lang="en-US" sz="3600" b="1" u="sng" dirty="0" smtClean="0">
                <a:solidFill>
                  <a:schemeClr val="tx1"/>
                </a:solidFill>
              </a:rPr>
              <a:t>stratosphere</a:t>
            </a:r>
            <a:r>
              <a:rPr lang="en-US" sz="3600" dirty="0" smtClean="0">
                <a:solidFill>
                  <a:schemeClr val="tx1"/>
                </a:solidFill>
              </a:rPr>
              <a:t>.</a:t>
            </a:r>
            <a:r>
              <a:rPr lang="en-US" sz="3600" dirty="0">
                <a:solidFill>
                  <a:schemeClr val="tx1"/>
                </a:solidFill>
              </a:rPr>
              <a:t> </a:t>
            </a:r>
            <a:r>
              <a:rPr lang="en-US" sz="3600" dirty="0" smtClean="0">
                <a:solidFill>
                  <a:schemeClr val="tx1"/>
                </a:solidFill>
              </a:rPr>
              <a:t>They form where temperature differences exist.</a:t>
            </a:r>
            <a:endParaRPr lang="en-US" sz="3600" dirty="0">
              <a:solidFill>
                <a:schemeClr val="tx1"/>
              </a:solidFill>
            </a:endParaRPr>
          </a:p>
        </p:txBody>
      </p:sp>
    </p:spTree>
    <p:extLst>
      <p:ext uri="{BB962C8B-B14F-4D97-AF65-F5344CB8AC3E}">
        <p14:creationId xmlns:p14="http://schemas.microsoft.com/office/powerpoint/2010/main" val="23532598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Jet Streams</a:t>
            </a:r>
            <a:endParaRPr lang="en-US" dirty="0"/>
          </a:p>
        </p:txBody>
      </p:sp>
      <p:sp>
        <p:nvSpPr>
          <p:cNvPr id="12" name="Content Placeholder 6"/>
          <p:cNvSpPr>
            <a:spLocks noGrp="1"/>
          </p:cNvSpPr>
          <p:nvPr>
            <p:ph idx="1"/>
          </p:nvPr>
        </p:nvSpPr>
        <p:spPr>
          <a:xfrm>
            <a:off x="0" y="3263900"/>
            <a:ext cx="9144000" cy="3594100"/>
          </a:xfrm>
        </p:spPr>
        <p:txBody>
          <a:bodyPr>
            <a:noAutofit/>
          </a:bodyPr>
          <a:lstStyle/>
          <a:p>
            <a:r>
              <a:rPr lang="en-US" sz="3000" dirty="0" smtClean="0">
                <a:solidFill>
                  <a:schemeClr val="tx1"/>
                </a:solidFill>
              </a:rPr>
              <a:t>At most times in the Northern and Southern Hemispheres, there are two jet streams: a </a:t>
            </a:r>
            <a:r>
              <a:rPr lang="en-US" sz="3000" b="1" u="sng" dirty="0" smtClean="0">
                <a:solidFill>
                  <a:schemeClr val="tx1"/>
                </a:solidFill>
              </a:rPr>
              <a:t>subtropical</a:t>
            </a:r>
            <a:r>
              <a:rPr lang="en-US" sz="3000" dirty="0" smtClean="0">
                <a:solidFill>
                  <a:schemeClr val="tx1"/>
                </a:solidFill>
              </a:rPr>
              <a:t> jet stream centered at about 30 degrees latitude and a </a:t>
            </a:r>
            <a:r>
              <a:rPr lang="en-US" sz="3000" b="1" u="sng" dirty="0" smtClean="0">
                <a:solidFill>
                  <a:schemeClr val="tx1"/>
                </a:solidFill>
              </a:rPr>
              <a:t>polar</a:t>
            </a:r>
            <a:r>
              <a:rPr lang="en-US" sz="3000" dirty="0" smtClean="0">
                <a:solidFill>
                  <a:schemeClr val="tx1"/>
                </a:solidFill>
              </a:rPr>
              <a:t> jet stream whose position varies with the boundary between polar and temperate air. Jet streams can bring warmer or cooler air to different places throughout the year.</a:t>
            </a:r>
            <a:endParaRPr lang="en-US" sz="3000" dirty="0">
              <a:solidFill>
                <a:schemeClr val="tx1"/>
              </a:solidFill>
            </a:endParaRPr>
          </a:p>
        </p:txBody>
      </p:sp>
      <p:pic>
        <p:nvPicPr>
          <p:cNvPr id="5" name="Picture 4"/>
          <p:cNvPicPr>
            <a:picLocks noChangeAspect="1"/>
          </p:cNvPicPr>
          <p:nvPr/>
        </p:nvPicPr>
        <p:blipFill>
          <a:blip r:embed="rId2"/>
          <a:stretch>
            <a:fillRect/>
          </a:stretch>
        </p:blipFill>
        <p:spPr>
          <a:xfrm>
            <a:off x="2629034" y="1308100"/>
            <a:ext cx="3911599" cy="1955800"/>
          </a:xfrm>
          <a:prstGeom prst="rect">
            <a:avLst/>
          </a:prstGeom>
        </p:spPr>
      </p:pic>
    </p:spTree>
    <p:extLst>
      <p:ext uri="{BB962C8B-B14F-4D97-AF65-F5344CB8AC3E}">
        <p14:creationId xmlns:p14="http://schemas.microsoft.com/office/powerpoint/2010/main" val="1477098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5481</TotalTime>
  <Words>1044</Words>
  <Application>Microsoft Office PowerPoint</Application>
  <PresentationFormat>On-screen Show (4:3)</PresentationFormat>
  <Paragraphs>57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Calisto MT</vt:lpstr>
      <vt:lpstr>Wingdings</vt:lpstr>
      <vt:lpstr>Wingdings 2</vt:lpstr>
      <vt:lpstr>Genesis</vt:lpstr>
      <vt:lpstr>Atmosphere and Ocean Currents</vt:lpstr>
      <vt:lpstr>What We Already Know Warm Vs. Cool Air/Water</vt:lpstr>
      <vt:lpstr>Climate</vt:lpstr>
      <vt:lpstr>The Sun’s Heat</vt:lpstr>
      <vt:lpstr>Air Currents</vt:lpstr>
      <vt:lpstr>Coriolis Effect</vt:lpstr>
      <vt:lpstr>Coriolis Effect</vt:lpstr>
      <vt:lpstr>Jet Streams</vt:lpstr>
      <vt:lpstr>Jet Streams</vt:lpstr>
      <vt:lpstr>Jet Streams</vt:lpstr>
      <vt:lpstr>Ocean Currents</vt:lpstr>
      <vt:lpstr>Surface Currents in the Ocean</vt:lpstr>
      <vt:lpstr>Surface Currents in the Ocean</vt:lpstr>
      <vt:lpstr>Gulf Stream Current</vt:lpstr>
      <vt:lpstr>California Current</vt:lpstr>
      <vt:lpstr>East Australian Current</vt:lpstr>
      <vt:lpstr>Deep Ocean Currents</vt:lpstr>
      <vt:lpstr>Deep Ocean Currents</vt:lpstr>
      <vt:lpstr>Global Conveyer Belt</vt:lpstr>
      <vt:lpstr>Other Videos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Brown</dc:creator>
  <cp:lastModifiedBy>Jennifer Hale</cp:lastModifiedBy>
  <cp:revision>73</cp:revision>
  <dcterms:created xsi:type="dcterms:W3CDTF">2014-10-30T20:00:08Z</dcterms:created>
  <dcterms:modified xsi:type="dcterms:W3CDTF">2016-11-07T23:49:45Z</dcterms:modified>
</cp:coreProperties>
</file>